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93" r:id="rId3"/>
    <p:sldId id="258" r:id="rId4"/>
    <p:sldId id="259" r:id="rId5"/>
    <p:sldId id="260" r:id="rId6"/>
    <p:sldId id="261" r:id="rId7"/>
    <p:sldId id="262" r:id="rId8"/>
    <p:sldId id="263" r:id="rId9"/>
    <p:sldId id="264" r:id="rId10"/>
    <p:sldId id="265" r:id="rId11"/>
    <p:sldId id="287" r:id="rId12"/>
    <p:sldId id="297" r:id="rId13"/>
    <p:sldId id="290" r:id="rId14"/>
    <p:sldId id="296" r:id="rId15"/>
    <p:sldId id="295" r:id="rId16"/>
    <p:sldId id="267" r:id="rId17"/>
    <p:sldId id="280" r:id="rId18"/>
    <p:sldId id="289" r:id="rId19"/>
    <p:sldId id="288" r:id="rId20"/>
    <p:sldId id="283" r:id="rId21"/>
    <p:sldId id="285" r:id="rId22"/>
    <p:sldId id="291" r:id="rId23"/>
    <p:sldId id="294" r:id="rId24"/>
    <p:sldId id="266" r:id="rId25"/>
    <p:sldId id="270" r:id="rId26"/>
    <p:sldId id="268" r:id="rId27"/>
    <p:sldId id="269" r:id="rId28"/>
  </p:sldIdLst>
  <p:sldSz cx="11520488" cy="6483350"/>
  <p:notesSz cx="7010400" cy="9296400"/>
  <p:embeddedFontLst>
    <p:embeddedFont>
      <p:font typeface="Lato" panose="020F0502020204030203" pitchFamily="34" charset="0"/>
      <p:regular r:id="rId30"/>
      <p:bold r:id="rId31"/>
      <p:italic r:id="rId32"/>
      <p:boldItalic r:id="rId33"/>
    </p:embeddedFont>
    <p:embeddedFont>
      <p:font typeface="Verdana" panose="020B060403050404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42">
          <p15:clr>
            <a:srgbClr val="A4A3A4"/>
          </p15:clr>
        </p15:guide>
        <p15:guide id="2" pos="3629">
          <p15:clr>
            <a:srgbClr val="A4A3A4"/>
          </p15:clr>
        </p15:guide>
        <p15:guide id="3" orient="horz" pos="1527">
          <p15:clr>
            <a:srgbClr val="A4A3A4"/>
          </p15:clr>
        </p15:guide>
        <p15:guide id="4" pos="511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GdWZFF/BkcoSxbucDlR300NMix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60A9A9-3DF1-3550-F7BD-8D625EF68E61}" v="8" dt="2025-07-25T19:15:09.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042"/>
        <p:guide pos="3629"/>
        <p:guide orient="horz" pos="1527"/>
        <p:guide pos="511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B17369-884B-45C0-B5A5-F6CEE4E941B7}" type="doc">
      <dgm:prSet loTypeId="urn:microsoft.com/office/officeart/2005/8/layout/arrow2" loCatId="process" qsTypeId="urn:microsoft.com/office/officeart/2005/8/quickstyle/simple1" qsCatId="simple" csTypeId="urn:microsoft.com/office/officeart/2005/8/colors/colorful1" csCatId="colorful" phldr="1"/>
      <dgm:spPr/>
    </dgm:pt>
    <dgm:pt modelId="{4E1C030F-81F8-411D-A9A2-01AACF6F3F36}">
      <dgm:prSet phldrT="[Text]" phldr="0"/>
      <dgm:spPr/>
      <dgm:t>
        <a:bodyPr/>
        <a:lstStyle/>
        <a:p>
          <a:pPr rtl="0"/>
          <a:r>
            <a:rPr lang="en-US" dirty="0">
              <a:latin typeface="Arial"/>
            </a:rPr>
            <a:t> Dispatcher </a:t>
          </a:r>
          <a:r>
            <a:rPr lang="en-US" dirty="0" err="1">
              <a:latin typeface="Arial"/>
            </a:rPr>
            <a:t>ScanTrip</a:t>
          </a:r>
          <a:r>
            <a:rPr lang="en-US" dirty="0">
              <a:latin typeface="Arial"/>
            </a:rPr>
            <a:t> Cloud</a:t>
          </a:r>
        </a:p>
      </dgm:t>
    </dgm:pt>
    <dgm:pt modelId="{3E20A09D-500A-46AA-B6F3-75EE74F423B1}" type="parTrans" cxnId="{F5FCE227-FC58-405C-9CE3-B1FBB961930F}">
      <dgm:prSet/>
      <dgm:spPr/>
    </dgm:pt>
    <dgm:pt modelId="{A33E278A-4466-41B0-B8C9-8B2436CEFFD2}" type="sibTrans" cxnId="{F5FCE227-FC58-405C-9CE3-B1FBB961930F}">
      <dgm:prSet/>
      <dgm:spPr/>
    </dgm:pt>
    <dgm:pt modelId="{A72F971C-4028-4C60-A99D-4C03796FDCCA}">
      <dgm:prSet phldrT="[Text]" phldr="0"/>
      <dgm:spPr/>
      <dgm:t>
        <a:bodyPr/>
        <a:lstStyle/>
        <a:p>
          <a:pPr rtl="0"/>
          <a:r>
            <a:rPr lang="en-US" dirty="0">
              <a:latin typeface="Arial"/>
            </a:rPr>
            <a:t> Dispatcher Stratus Starter</a:t>
          </a:r>
          <a:endParaRPr lang="en-US" dirty="0"/>
        </a:p>
      </dgm:t>
    </dgm:pt>
    <dgm:pt modelId="{5231E2B4-BC98-44FC-8E9A-0CB7B23C14B4}" type="parTrans" cxnId="{D9B6843B-CCE1-4416-B7AE-D44B009EB61C}">
      <dgm:prSet/>
      <dgm:spPr/>
    </dgm:pt>
    <dgm:pt modelId="{8F87E7E0-FC20-4D8D-9194-1C1B47F4481B}" type="sibTrans" cxnId="{D9B6843B-CCE1-4416-B7AE-D44B009EB61C}">
      <dgm:prSet/>
      <dgm:spPr/>
    </dgm:pt>
    <dgm:pt modelId="{4C3D5FE2-DE69-4D10-A476-152D1E15C538}">
      <dgm:prSet phldr="0"/>
      <dgm:spPr/>
      <dgm:t>
        <a:bodyPr/>
        <a:lstStyle/>
        <a:p>
          <a:pPr rtl="0"/>
          <a:r>
            <a:rPr lang="en-US" dirty="0">
              <a:latin typeface="Arial"/>
            </a:rPr>
            <a:t>Traditional workflow automation in the cloud </a:t>
          </a:r>
        </a:p>
      </dgm:t>
    </dgm:pt>
    <dgm:pt modelId="{B9ED09A7-5BEC-4422-96C7-C6F787D26A2E}" type="parTrans" cxnId="{397DAC25-D5ED-4A0C-94A6-BD4215C5AD1A}">
      <dgm:prSet/>
      <dgm:spPr/>
    </dgm:pt>
    <dgm:pt modelId="{23F18416-0BEE-4E75-B1D4-4B7FB649A8B1}" type="sibTrans" cxnId="{397DAC25-D5ED-4A0C-94A6-BD4215C5AD1A}">
      <dgm:prSet/>
      <dgm:spPr/>
    </dgm:pt>
    <dgm:pt modelId="{7E2EC6C8-6651-4086-8F0B-41B2FC3C06B0}">
      <dgm:prSet phldr="0"/>
      <dgm:spPr/>
      <dgm:t>
        <a:bodyPr/>
        <a:lstStyle/>
        <a:p>
          <a:r>
            <a:rPr lang="en-US" dirty="0">
              <a:latin typeface="Arial"/>
            </a:rPr>
            <a:t>Core scan workflows integrated with KM MFPs</a:t>
          </a:r>
          <a:endParaRPr lang="en-US" dirty="0"/>
        </a:p>
      </dgm:t>
    </dgm:pt>
    <dgm:pt modelId="{33CE6F4D-FB6D-4ACB-82DB-D69B6201F9FD}" type="parTrans" cxnId="{D59F18D9-5EB9-489E-AC13-CEA0F05A1ABA}">
      <dgm:prSet/>
      <dgm:spPr/>
    </dgm:pt>
    <dgm:pt modelId="{880EE236-A251-4557-AE85-2570503C3967}" type="sibTrans" cxnId="{D59F18D9-5EB9-489E-AC13-CEA0F05A1ABA}">
      <dgm:prSet/>
      <dgm:spPr/>
    </dgm:pt>
    <dgm:pt modelId="{F838DEDE-365E-4F4C-B3D9-50849EF3F2CC}">
      <dgm:prSet phldr="0"/>
      <dgm:spPr/>
      <dgm:t>
        <a:bodyPr/>
        <a:lstStyle/>
        <a:p>
          <a:pPr rtl="0"/>
          <a:r>
            <a:rPr lang="en-US" dirty="0">
              <a:latin typeface="Arial"/>
            </a:rPr>
            <a:t>Dispatcher Stratus Business</a:t>
          </a:r>
        </a:p>
      </dgm:t>
    </dgm:pt>
    <dgm:pt modelId="{1EC175B3-F245-4EA1-BE48-47EA75BB65C0}" type="parTrans" cxnId="{7C6B0AFC-7717-4D86-BB0D-6C5EF99E7A2A}">
      <dgm:prSet/>
      <dgm:spPr/>
    </dgm:pt>
    <dgm:pt modelId="{F832E27A-E95C-4F3D-9B24-10F9C955A772}" type="sibTrans" cxnId="{7C6B0AFC-7717-4D86-BB0D-6C5EF99E7A2A}">
      <dgm:prSet/>
      <dgm:spPr/>
    </dgm:pt>
    <dgm:pt modelId="{3C91DF15-60C4-42D2-AAD2-C651E0E4F88B}">
      <dgm:prSet phldr="0"/>
      <dgm:spPr/>
      <dgm:t>
        <a:bodyPr/>
        <a:lstStyle/>
        <a:p>
          <a:pPr rtl="0"/>
          <a:r>
            <a:rPr lang="en-US" dirty="0">
              <a:latin typeface="Arial"/>
            </a:rPr>
            <a:t>Standard people-based workflows</a:t>
          </a:r>
        </a:p>
      </dgm:t>
    </dgm:pt>
    <dgm:pt modelId="{2C7C8EDF-8B6D-446E-B3A4-78A836685658}" type="parTrans" cxnId="{15D9791D-D600-4A90-BAEE-7C76D390454E}">
      <dgm:prSet/>
      <dgm:spPr/>
    </dgm:pt>
    <dgm:pt modelId="{7AA54E86-B22C-4050-A417-19358F913187}" type="sibTrans" cxnId="{15D9791D-D600-4A90-BAEE-7C76D390454E}">
      <dgm:prSet/>
      <dgm:spPr/>
    </dgm:pt>
    <dgm:pt modelId="{6D7B5A91-5008-4729-986D-807723D1352D}">
      <dgm:prSet phldr="0"/>
      <dgm:spPr/>
      <dgm:t>
        <a:bodyPr/>
        <a:lstStyle/>
        <a:p>
          <a:pPr rtl="0"/>
          <a:r>
            <a:rPr lang="en-US" dirty="0">
              <a:latin typeface="Arial"/>
            </a:rPr>
            <a:t>Dispatcher Stratus Enterprise</a:t>
          </a:r>
          <a:endParaRPr lang="en-US" dirty="0"/>
        </a:p>
      </dgm:t>
    </dgm:pt>
    <dgm:pt modelId="{C474B0E4-E349-493C-B13D-B48B4DCF309C}" type="parTrans" cxnId="{91306C16-94E3-4123-BD6D-3BFCB24FA969}">
      <dgm:prSet/>
      <dgm:spPr/>
    </dgm:pt>
    <dgm:pt modelId="{19E5CA29-A1B4-4ED4-9B0C-79B5ED0EFD78}" type="sibTrans" cxnId="{91306C16-94E3-4123-BD6D-3BFCB24FA969}">
      <dgm:prSet/>
      <dgm:spPr/>
    </dgm:pt>
    <dgm:pt modelId="{49F9870D-605E-4FF4-B7A9-17A5ADFAB2C4}">
      <dgm:prSet phldr="0"/>
      <dgm:spPr/>
      <dgm:t>
        <a:bodyPr/>
        <a:lstStyle/>
        <a:p>
          <a:pPr rtl="0"/>
          <a:r>
            <a:rPr lang="en-US" dirty="0">
              <a:latin typeface="Arial"/>
            </a:rPr>
            <a:t>Advanced people-based workflows with ECM automation capabilities</a:t>
          </a:r>
        </a:p>
      </dgm:t>
    </dgm:pt>
    <dgm:pt modelId="{ED5FF876-DE49-40E9-8EFD-6D1E0BEEA152}" type="parTrans" cxnId="{559F5175-DC9B-498E-8C23-D69E258F986C}">
      <dgm:prSet/>
      <dgm:spPr/>
    </dgm:pt>
    <dgm:pt modelId="{BBF5CC5A-F86A-44AB-B61F-69AA27A1A426}" type="sibTrans" cxnId="{559F5175-DC9B-498E-8C23-D69E258F986C}">
      <dgm:prSet/>
      <dgm:spPr/>
    </dgm:pt>
    <dgm:pt modelId="{531E609A-F9EB-4011-871F-376839B74346}" type="pres">
      <dgm:prSet presAssocID="{91B17369-884B-45C0-B5A5-F6CEE4E941B7}" presName="arrowDiagram" presStyleCnt="0">
        <dgm:presLayoutVars>
          <dgm:chMax val="5"/>
          <dgm:dir/>
          <dgm:resizeHandles val="exact"/>
        </dgm:presLayoutVars>
      </dgm:prSet>
      <dgm:spPr/>
    </dgm:pt>
    <dgm:pt modelId="{ACF1337B-9D20-445F-A444-DB07C3F2D23B}" type="pres">
      <dgm:prSet presAssocID="{91B17369-884B-45C0-B5A5-F6CEE4E941B7}" presName="arrow" presStyleLbl="bgShp" presStyleIdx="0" presStyleCnt="1"/>
      <dgm:spPr/>
    </dgm:pt>
    <dgm:pt modelId="{CF519BF2-C6EE-4881-9BEA-C2072F229BAD}" type="pres">
      <dgm:prSet presAssocID="{91B17369-884B-45C0-B5A5-F6CEE4E941B7}" presName="arrowDiagram4" presStyleCnt="0"/>
      <dgm:spPr/>
    </dgm:pt>
    <dgm:pt modelId="{CD3B0CF6-27DC-4411-8A65-658E27818935}" type="pres">
      <dgm:prSet presAssocID="{4E1C030F-81F8-411D-A9A2-01AACF6F3F36}" presName="bullet4a" presStyleLbl="node1" presStyleIdx="0" presStyleCnt="4"/>
      <dgm:spPr/>
    </dgm:pt>
    <dgm:pt modelId="{57700AB4-C6DE-4949-8FB2-4F0D802DECA5}" type="pres">
      <dgm:prSet presAssocID="{4E1C030F-81F8-411D-A9A2-01AACF6F3F36}" presName="textBox4a" presStyleLbl="revTx" presStyleIdx="0" presStyleCnt="4">
        <dgm:presLayoutVars>
          <dgm:bulletEnabled val="1"/>
        </dgm:presLayoutVars>
      </dgm:prSet>
      <dgm:spPr/>
    </dgm:pt>
    <dgm:pt modelId="{183DEC4C-5FAC-4213-A05C-B6FD9B436A1E}" type="pres">
      <dgm:prSet presAssocID="{A72F971C-4028-4C60-A99D-4C03796FDCCA}" presName="bullet4b" presStyleLbl="node1" presStyleIdx="1" presStyleCnt="4"/>
      <dgm:spPr/>
    </dgm:pt>
    <dgm:pt modelId="{8D89BF51-356A-4084-8D73-F54E01FEEB91}" type="pres">
      <dgm:prSet presAssocID="{A72F971C-4028-4C60-A99D-4C03796FDCCA}" presName="textBox4b" presStyleLbl="revTx" presStyleIdx="1" presStyleCnt="4">
        <dgm:presLayoutVars>
          <dgm:bulletEnabled val="1"/>
        </dgm:presLayoutVars>
      </dgm:prSet>
      <dgm:spPr/>
    </dgm:pt>
    <dgm:pt modelId="{C3C2843E-24E5-4C09-8F6A-F2673E42D810}" type="pres">
      <dgm:prSet presAssocID="{F838DEDE-365E-4F4C-B3D9-50849EF3F2CC}" presName="bullet4c" presStyleLbl="node1" presStyleIdx="2" presStyleCnt="4"/>
      <dgm:spPr/>
    </dgm:pt>
    <dgm:pt modelId="{F345B44E-9D05-4A93-B8B9-645228BC5DEA}" type="pres">
      <dgm:prSet presAssocID="{F838DEDE-365E-4F4C-B3D9-50849EF3F2CC}" presName="textBox4c" presStyleLbl="revTx" presStyleIdx="2" presStyleCnt="4">
        <dgm:presLayoutVars>
          <dgm:bulletEnabled val="1"/>
        </dgm:presLayoutVars>
      </dgm:prSet>
      <dgm:spPr/>
    </dgm:pt>
    <dgm:pt modelId="{8BE362EF-BF4F-4A04-81EA-46F48643D60C}" type="pres">
      <dgm:prSet presAssocID="{6D7B5A91-5008-4729-986D-807723D1352D}" presName="bullet4d" presStyleLbl="node1" presStyleIdx="3" presStyleCnt="4"/>
      <dgm:spPr/>
    </dgm:pt>
    <dgm:pt modelId="{E2A0B724-043E-4DE6-96F4-5481CA23DD36}" type="pres">
      <dgm:prSet presAssocID="{6D7B5A91-5008-4729-986D-807723D1352D}" presName="textBox4d" presStyleLbl="revTx" presStyleIdx="3" presStyleCnt="4">
        <dgm:presLayoutVars>
          <dgm:bulletEnabled val="1"/>
        </dgm:presLayoutVars>
      </dgm:prSet>
      <dgm:spPr/>
    </dgm:pt>
  </dgm:ptLst>
  <dgm:cxnLst>
    <dgm:cxn modelId="{66975101-4AAD-44CC-9E55-04B93759806C}" type="presOf" srcId="{4C3D5FE2-DE69-4D10-A476-152D1E15C538}" destId="{8D89BF51-356A-4084-8D73-F54E01FEEB91}" srcOrd="0" destOrd="1" presId="urn:microsoft.com/office/officeart/2005/8/layout/arrow2"/>
    <dgm:cxn modelId="{A77E2203-AABA-43F8-992B-CBC04DE20A1C}" type="presOf" srcId="{49F9870D-605E-4FF4-B7A9-17A5ADFAB2C4}" destId="{E2A0B724-043E-4DE6-96F4-5481CA23DD36}" srcOrd="0" destOrd="1" presId="urn:microsoft.com/office/officeart/2005/8/layout/arrow2"/>
    <dgm:cxn modelId="{0A82D711-8662-4642-86BE-54924406AE99}" type="presOf" srcId="{3C91DF15-60C4-42D2-AAD2-C651E0E4F88B}" destId="{F345B44E-9D05-4A93-B8B9-645228BC5DEA}" srcOrd="0" destOrd="1" presId="urn:microsoft.com/office/officeart/2005/8/layout/arrow2"/>
    <dgm:cxn modelId="{91306C16-94E3-4123-BD6D-3BFCB24FA969}" srcId="{91B17369-884B-45C0-B5A5-F6CEE4E941B7}" destId="{6D7B5A91-5008-4729-986D-807723D1352D}" srcOrd="3" destOrd="0" parTransId="{C474B0E4-E349-493C-B13D-B48B4DCF309C}" sibTransId="{19E5CA29-A1B4-4ED4-9B0C-79B5ED0EFD78}"/>
    <dgm:cxn modelId="{15D9791D-D600-4A90-BAEE-7C76D390454E}" srcId="{F838DEDE-365E-4F4C-B3D9-50849EF3F2CC}" destId="{3C91DF15-60C4-42D2-AAD2-C651E0E4F88B}" srcOrd="0" destOrd="0" parTransId="{2C7C8EDF-8B6D-446E-B3A4-78A836685658}" sibTransId="{7AA54E86-B22C-4050-A417-19358F913187}"/>
    <dgm:cxn modelId="{397DAC25-D5ED-4A0C-94A6-BD4215C5AD1A}" srcId="{A72F971C-4028-4C60-A99D-4C03796FDCCA}" destId="{4C3D5FE2-DE69-4D10-A476-152D1E15C538}" srcOrd="0" destOrd="0" parTransId="{B9ED09A7-5BEC-4422-96C7-C6F787D26A2E}" sibTransId="{23F18416-0BEE-4E75-B1D4-4B7FB649A8B1}"/>
    <dgm:cxn modelId="{42E77027-AE2B-4F25-8B47-41437FD68DFE}" type="presOf" srcId="{91B17369-884B-45C0-B5A5-F6CEE4E941B7}" destId="{531E609A-F9EB-4011-871F-376839B74346}" srcOrd="0" destOrd="0" presId="urn:microsoft.com/office/officeart/2005/8/layout/arrow2"/>
    <dgm:cxn modelId="{F5FCE227-FC58-405C-9CE3-B1FBB961930F}" srcId="{91B17369-884B-45C0-B5A5-F6CEE4E941B7}" destId="{4E1C030F-81F8-411D-A9A2-01AACF6F3F36}" srcOrd="0" destOrd="0" parTransId="{3E20A09D-500A-46AA-B6F3-75EE74F423B1}" sibTransId="{A33E278A-4466-41B0-B8C9-8B2436CEFFD2}"/>
    <dgm:cxn modelId="{D9B6843B-CCE1-4416-B7AE-D44B009EB61C}" srcId="{91B17369-884B-45C0-B5A5-F6CEE4E941B7}" destId="{A72F971C-4028-4C60-A99D-4C03796FDCCA}" srcOrd="1" destOrd="0" parTransId="{5231E2B4-BC98-44FC-8E9A-0CB7B23C14B4}" sibTransId="{8F87E7E0-FC20-4D8D-9194-1C1B47F4481B}"/>
    <dgm:cxn modelId="{21E75F41-B019-4F59-8E8F-9C11B6C93BAB}" type="presOf" srcId="{A72F971C-4028-4C60-A99D-4C03796FDCCA}" destId="{8D89BF51-356A-4084-8D73-F54E01FEEB91}" srcOrd="0" destOrd="0" presId="urn:microsoft.com/office/officeart/2005/8/layout/arrow2"/>
    <dgm:cxn modelId="{56DF4A6E-FFDB-407B-9266-1217AFB48E71}" type="presOf" srcId="{4E1C030F-81F8-411D-A9A2-01AACF6F3F36}" destId="{57700AB4-C6DE-4949-8FB2-4F0D802DECA5}" srcOrd="0" destOrd="0" presId="urn:microsoft.com/office/officeart/2005/8/layout/arrow2"/>
    <dgm:cxn modelId="{63DA3472-7CFD-4B67-A2AE-AD348D699CD1}" type="presOf" srcId="{7E2EC6C8-6651-4086-8F0B-41B2FC3C06B0}" destId="{57700AB4-C6DE-4949-8FB2-4F0D802DECA5}" srcOrd="0" destOrd="1" presId="urn:microsoft.com/office/officeart/2005/8/layout/arrow2"/>
    <dgm:cxn modelId="{559F5175-DC9B-498E-8C23-D69E258F986C}" srcId="{6D7B5A91-5008-4729-986D-807723D1352D}" destId="{49F9870D-605E-4FF4-B7A9-17A5ADFAB2C4}" srcOrd="0" destOrd="0" parTransId="{ED5FF876-DE49-40E9-8EFD-6D1E0BEEA152}" sibTransId="{BBF5CC5A-F86A-44AB-B61F-69AA27A1A426}"/>
    <dgm:cxn modelId="{62BD5B93-01AE-445D-A12D-9CA1DD38526F}" type="presOf" srcId="{6D7B5A91-5008-4729-986D-807723D1352D}" destId="{E2A0B724-043E-4DE6-96F4-5481CA23DD36}" srcOrd="0" destOrd="0" presId="urn:microsoft.com/office/officeart/2005/8/layout/arrow2"/>
    <dgm:cxn modelId="{D59F18D9-5EB9-489E-AC13-CEA0F05A1ABA}" srcId="{4E1C030F-81F8-411D-A9A2-01AACF6F3F36}" destId="{7E2EC6C8-6651-4086-8F0B-41B2FC3C06B0}" srcOrd="0" destOrd="0" parTransId="{33CE6F4D-FB6D-4ACB-82DB-D69B6201F9FD}" sibTransId="{880EE236-A251-4557-AE85-2570503C3967}"/>
    <dgm:cxn modelId="{399FD2E7-80E9-4DFF-AC80-9DDFC2105C69}" type="presOf" srcId="{F838DEDE-365E-4F4C-B3D9-50849EF3F2CC}" destId="{F345B44E-9D05-4A93-B8B9-645228BC5DEA}" srcOrd="0" destOrd="0" presId="urn:microsoft.com/office/officeart/2005/8/layout/arrow2"/>
    <dgm:cxn modelId="{7C6B0AFC-7717-4D86-BB0D-6C5EF99E7A2A}" srcId="{91B17369-884B-45C0-B5A5-F6CEE4E941B7}" destId="{F838DEDE-365E-4F4C-B3D9-50849EF3F2CC}" srcOrd="2" destOrd="0" parTransId="{1EC175B3-F245-4EA1-BE48-47EA75BB65C0}" sibTransId="{F832E27A-E95C-4F3D-9B24-10F9C955A772}"/>
    <dgm:cxn modelId="{65F88ADB-300C-47FA-98B8-12F6F084C7ED}" type="presParOf" srcId="{531E609A-F9EB-4011-871F-376839B74346}" destId="{ACF1337B-9D20-445F-A444-DB07C3F2D23B}" srcOrd="0" destOrd="0" presId="urn:microsoft.com/office/officeart/2005/8/layout/arrow2"/>
    <dgm:cxn modelId="{AB1829C1-83B2-4FE8-93D6-A85AF13A2FFD}" type="presParOf" srcId="{531E609A-F9EB-4011-871F-376839B74346}" destId="{CF519BF2-C6EE-4881-9BEA-C2072F229BAD}" srcOrd="1" destOrd="0" presId="urn:microsoft.com/office/officeart/2005/8/layout/arrow2"/>
    <dgm:cxn modelId="{9DC88B7B-499E-4385-B2F3-7E1165CC1998}" type="presParOf" srcId="{CF519BF2-C6EE-4881-9BEA-C2072F229BAD}" destId="{CD3B0CF6-27DC-4411-8A65-658E27818935}" srcOrd="0" destOrd="0" presId="urn:microsoft.com/office/officeart/2005/8/layout/arrow2"/>
    <dgm:cxn modelId="{127BE38A-7E31-444D-8ED3-A470A0DC1EF2}" type="presParOf" srcId="{CF519BF2-C6EE-4881-9BEA-C2072F229BAD}" destId="{57700AB4-C6DE-4949-8FB2-4F0D802DECA5}" srcOrd="1" destOrd="0" presId="urn:microsoft.com/office/officeart/2005/8/layout/arrow2"/>
    <dgm:cxn modelId="{FA1551DD-9CB7-4EB1-AAF6-55FE87171C22}" type="presParOf" srcId="{CF519BF2-C6EE-4881-9BEA-C2072F229BAD}" destId="{183DEC4C-5FAC-4213-A05C-B6FD9B436A1E}" srcOrd="2" destOrd="0" presId="urn:microsoft.com/office/officeart/2005/8/layout/arrow2"/>
    <dgm:cxn modelId="{0568B4C4-8942-4EE2-A724-3D4D530DCD4E}" type="presParOf" srcId="{CF519BF2-C6EE-4881-9BEA-C2072F229BAD}" destId="{8D89BF51-356A-4084-8D73-F54E01FEEB91}" srcOrd="3" destOrd="0" presId="urn:microsoft.com/office/officeart/2005/8/layout/arrow2"/>
    <dgm:cxn modelId="{FF8CB01E-2B77-4FCB-8763-5E7FA1E5F874}" type="presParOf" srcId="{CF519BF2-C6EE-4881-9BEA-C2072F229BAD}" destId="{C3C2843E-24E5-4C09-8F6A-F2673E42D810}" srcOrd="4" destOrd="0" presId="urn:microsoft.com/office/officeart/2005/8/layout/arrow2"/>
    <dgm:cxn modelId="{2849B44D-A641-4075-9ED2-5C17F027A3A9}" type="presParOf" srcId="{CF519BF2-C6EE-4881-9BEA-C2072F229BAD}" destId="{F345B44E-9D05-4A93-B8B9-645228BC5DEA}" srcOrd="5" destOrd="0" presId="urn:microsoft.com/office/officeart/2005/8/layout/arrow2"/>
    <dgm:cxn modelId="{44A2B9F2-761F-47C1-A7BF-351565457912}" type="presParOf" srcId="{CF519BF2-C6EE-4881-9BEA-C2072F229BAD}" destId="{8BE362EF-BF4F-4A04-81EA-46F48643D60C}" srcOrd="6" destOrd="0" presId="urn:microsoft.com/office/officeart/2005/8/layout/arrow2"/>
    <dgm:cxn modelId="{F891650E-D8F2-44C3-86A3-0BA872304445}" type="presParOf" srcId="{CF519BF2-C6EE-4881-9BEA-C2072F229BAD}" destId="{E2A0B724-043E-4DE6-96F4-5481CA23DD36}"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1337B-9D20-445F-A444-DB07C3F2D23B}">
      <dsp:nvSpPr>
        <dsp:cNvPr id="0" name=""/>
        <dsp:cNvSpPr/>
      </dsp:nvSpPr>
      <dsp:spPr>
        <a:xfrm>
          <a:off x="455270" y="0"/>
          <a:ext cx="7851056" cy="4906909"/>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3B0CF6-27DC-4411-8A65-658E27818935}">
      <dsp:nvSpPr>
        <dsp:cNvPr id="0" name=""/>
        <dsp:cNvSpPr/>
      </dsp:nvSpPr>
      <dsp:spPr>
        <a:xfrm>
          <a:off x="1228599" y="3648778"/>
          <a:ext cx="180574" cy="18057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00AB4-C6DE-4949-8FB2-4F0D802DECA5}">
      <dsp:nvSpPr>
        <dsp:cNvPr id="0" name=""/>
        <dsp:cNvSpPr/>
      </dsp:nvSpPr>
      <dsp:spPr>
        <a:xfrm>
          <a:off x="1318886" y="3739065"/>
          <a:ext cx="1342530" cy="1167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83" tIns="0" rIns="0" bIns="0"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Arial"/>
            </a:rPr>
            <a:t> Dispatcher </a:t>
          </a:r>
          <a:r>
            <a:rPr lang="en-US" sz="1400" kern="1200" dirty="0" err="1">
              <a:latin typeface="Arial"/>
            </a:rPr>
            <a:t>ScanTrip</a:t>
          </a:r>
          <a:r>
            <a:rPr lang="en-US" sz="1400" kern="1200" dirty="0">
              <a:latin typeface="Arial"/>
            </a:rPr>
            <a:t> Cloud</a:t>
          </a:r>
        </a:p>
        <a:p>
          <a:pPr marL="57150" lvl="1" indent="-57150" algn="l" defTabSz="488950">
            <a:lnSpc>
              <a:spcPct val="90000"/>
            </a:lnSpc>
            <a:spcBef>
              <a:spcPct val="0"/>
            </a:spcBef>
            <a:spcAft>
              <a:spcPct val="15000"/>
            </a:spcAft>
            <a:buChar char="•"/>
          </a:pPr>
          <a:r>
            <a:rPr lang="en-US" sz="1100" kern="1200" dirty="0">
              <a:latin typeface="Arial"/>
            </a:rPr>
            <a:t>Core scan workflows integrated with KM MFPs</a:t>
          </a:r>
          <a:endParaRPr lang="en-US" sz="1100" kern="1200" dirty="0"/>
        </a:p>
      </dsp:txBody>
      <dsp:txXfrm>
        <a:off x="1318886" y="3739065"/>
        <a:ext cx="1342530" cy="1167844"/>
      </dsp:txXfrm>
    </dsp:sp>
    <dsp:sp modelId="{183DEC4C-5FAC-4213-A05C-B6FD9B436A1E}">
      <dsp:nvSpPr>
        <dsp:cNvPr id="0" name=""/>
        <dsp:cNvSpPr/>
      </dsp:nvSpPr>
      <dsp:spPr>
        <a:xfrm>
          <a:off x="2504395" y="2507431"/>
          <a:ext cx="314042" cy="31404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9BF51-356A-4084-8D73-F54E01FEEB91}">
      <dsp:nvSpPr>
        <dsp:cNvPr id="0" name=""/>
        <dsp:cNvSpPr/>
      </dsp:nvSpPr>
      <dsp:spPr>
        <a:xfrm>
          <a:off x="2661416" y="2664452"/>
          <a:ext cx="1648721" cy="2242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04" tIns="0" rIns="0" bIns="0"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Arial"/>
            </a:rPr>
            <a:t> Dispatcher Stratus Starter</a:t>
          </a:r>
          <a:endParaRPr lang="en-US" sz="1400" kern="1200" dirty="0"/>
        </a:p>
        <a:p>
          <a:pPr marL="57150" lvl="1" indent="-57150" algn="l" defTabSz="488950" rtl="0">
            <a:lnSpc>
              <a:spcPct val="90000"/>
            </a:lnSpc>
            <a:spcBef>
              <a:spcPct val="0"/>
            </a:spcBef>
            <a:spcAft>
              <a:spcPct val="15000"/>
            </a:spcAft>
            <a:buChar char="•"/>
          </a:pPr>
          <a:r>
            <a:rPr lang="en-US" sz="1100" kern="1200" dirty="0">
              <a:latin typeface="Arial"/>
            </a:rPr>
            <a:t>Traditional workflow automation in the cloud </a:t>
          </a:r>
        </a:p>
      </dsp:txBody>
      <dsp:txXfrm>
        <a:off x="2661416" y="2664452"/>
        <a:ext cx="1648721" cy="2242457"/>
      </dsp:txXfrm>
    </dsp:sp>
    <dsp:sp modelId="{C3C2843E-24E5-4C09-8F6A-F2673E42D810}">
      <dsp:nvSpPr>
        <dsp:cNvPr id="0" name=""/>
        <dsp:cNvSpPr/>
      </dsp:nvSpPr>
      <dsp:spPr>
        <a:xfrm>
          <a:off x="4133489" y="1666386"/>
          <a:ext cx="416105" cy="41610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45B44E-9D05-4A93-B8B9-645228BC5DEA}">
      <dsp:nvSpPr>
        <dsp:cNvPr id="0" name=""/>
        <dsp:cNvSpPr/>
      </dsp:nvSpPr>
      <dsp:spPr>
        <a:xfrm>
          <a:off x="4341542" y="1874439"/>
          <a:ext cx="1648721" cy="3032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86" tIns="0" rIns="0" bIns="0"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Arial"/>
            </a:rPr>
            <a:t>Dispatcher Stratus Business</a:t>
          </a:r>
        </a:p>
        <a:p>
          <a:pPr marL="57150" lvl="1" indent="-57150" algn="l" defTabSz="488950" rtl="0">
            <a:lnSpc>
              <a:spcPct val="90000"/>
            </a:lnSpc>
            <a:spcBef>
              <a:spcPct val="0"/>
            </a:spcBef>
            <a:spcAft>
              <a:spcPct val="15000"/>
            </a:spcAft>
            <a:buChar char="•"/>
          </a:pPr>
          <a:r>
            <a:rPr lang="en-US" sz="1100" kern="1200" dirty="0">
              <a:latin typeface="Arial"/>
            </a:rPr>
            <a:t>Standard people-based workflows</a:t>
          </a:r>
        </a:p>
      </dsp:txBody>
      <dsp:txXfrm>
        <a:off x="4341542" y="1874439"/>
        <a:ext cx="1648721" cy="3032470"/>
      </dsp:txXfrm>
    </dsp:sp>
    <dsp:sp modelId="{8BE362EF-BF4F-4A04-81EA-46F48643D60C}">
      <dsp:nvSpPr>
        <dsp:cNvPr id="0" name=""/>
        <dsp:cNvSpPr/>
      </dsp:nvSpPr>
      <dsp:spPr>
        <a:xfrm>
          <a:off x="5907828" y="1109943"/>
          <a:ext cx="557424" cy="55742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A0B724-043E-4DE6-96F4-5481CA23DD36}">
      <dsp:nvSpPr>
        <dsp:cNvPr id="0" name=""/>
        <dsp:cNvSpPr/>
      </dsp:nvSpPr>
      <dsp:spPr>
        <a:xfrm>
          <a:off x="6186540" y="1388655"/>
          <a:ext cx="1648721" cy="3518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368" tIns="0" rIns="0" bIns="0"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Arial"/>
            </a:rPr>
            <a:t>Dispatcher Stratus Enterprise</a:t>
          </a:r>
          <a:endParaRPr lang="en-US" sz="1400" kern="1200" dirty="0"/>
        </a:p>
        <a:p>
          <a:pPr marL="57150" lvl="1" indent="-57150" algn="l" defTabSz="488950" rtl="0">
            <a:lnSpc>
              <a:spcPct val="90000"/>
            </a:lnSpc>
            <a:spcBef>
              <a:spcPct val="0"/>
            </a:spcBef>
            <a:spcAft>
              <a:spcPct val="15000"/>
            </a:spcAft>
            <a:buChar char="•"/>
          </a:pPr>
          <a:r>
            <a:rPr lang="en-US" sz="1100" kern="1200" dirty="0">
              <a:latin typeface="Arial"/>
            </a:rPr>
            <a:t>Advanced people-based workflows with ECM automation capabilities</a:t>
          </a:r>
        </a:p>
      </dsp:txBody>
      <dsp:txXfrm>
        <a:off x="6186540" y="1388655"/>
        <a:ext cx="1648721" cy="351825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8"/>
            <a:ext cx="3037840" cy="466433"/>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indent="0"/>
            <a:r>
              <a:rPr lang="en-US" dirty="0"/>
              <a:t>Welcome to the Dispatcher Stratus sales training module! Today, we're going to be discussing Konica Minolta's cloud workflow automation solution known as Dispatcher Stratus, discussing it's key differentiators and features, as well as how automation can positively impact our customers operations. Let's get started!</a:t>
            </a:r>
            <a:endParaRPr dirty="0"/>
          </a:p>
        </p:txBody>
      </p:sp>
      <p:sp>
        <p:nvSpPr>
          <p:cNvPr id="52" name="Google Shape;52;p1: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ceafa5deed_0_19:notes"/>
          <p:cNvSpPr>
            <a:spLocks noGrp="1" noRot="1" noChangeAspect="1"/>
          </p:cNvSpPr>
          <p:nvPr>
            <p:ph type="sldImg" idx="2"/>
          </p:nvPr>
        </p:nvSpPr>
        <p:spPr>
          <a:xfrm>
            <a:off x="719138" y="1162050"/>
            <a:ext cx="5572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ceafa5deed_0_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21" name="Google Shape;221;g2ceafa5deed_0_19:notes"/>
          <p:cNvSpPr txBox="1">
            <a:spLocks noGrp="1"/>
          </p:cNvSpPr>
          <p:nvPr>
            <p:ph type="dt" idx="10"/>
          </p:nvPr>
        </p:nvSpPr>
        <p:spPr>
          <a:xfrm>
            <a:off x="3970938" y="1"/>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222" name="Google Shape;222;g2ceafa5deed_0_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f4befbf427_0_3: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Let’s discuss some of the key features of the Dispatcher ScanTrip Cloud solution.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48" name="Google Shape;448;g1f4befbf427_0_3:notes"/>
          <p:cNvSpPr>
            <a:spLocks noGrp="1" noRot="1" noChangeAspect="1"/>
          </p:cNvSpPr>
          <p:nvPr>
            <p:ph type="sldImg" idx="2"/>
          </p:nvPr>
        </p:nvSpPr>
        <p:spPr>
          <a:xfrm>
            <a:off x="719138" y="1162050"/>
            <a:ext cx="5572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B1AB3CF2-CD68-F1A4-48EA-ACB7C30A584F}"/>
            </a:ext>
          </a:extLst>
        </p:cNvPr>
        <p:cNvGrpSpPr/>
        <p:nvPr/>
      </p:nvGrpSpPr>
      <p:grpSpPr>
        <a:xfrm>
          <a:off x="0" y="0"/>
          <a:ext cx="0" cy="0"/>
          <a:chOff x="0" y="0"/>
          <a:chExt cx="0" cy="0"/>
        </a:xfrm>
      </p:grpSpPr>
      <p:sp>
        <p:nvSpPr>
          <p:cNvPr id="297" name="Google Shape;297;g2c88fc7f9e1_0_148:notes">
            <a:extLst>
              <a:ext uri="{FF2B5EF4-FFF2-40B4-BE49-F238E27FC236}">
                <a16:creationId xmlns:a16="http://schemas.microsoft.com/office/drawing/2014/main" id="{67E3C3A4-7D88-FFDD-5B43-77E5384A4138}"/>
              </a:ext>
            </a:extLst>
          </p:cNvPr>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c88fc7f9e1_0_148:notes">
            <a:extLst>
              <a:ext uri="{FF2B5EF4-FFF2-40B4-BE49-F238E27FC236}">
                <a16:creationId xmlns:a16="http://schemas.microsoft.com/office/drawing/2014/main" id="{ECA4CC89-4A66-CB2D-2B63-CDA8C5E1B6A6}"/>
              </a:ext>
            </a:extLst>
          </p:cNvPr>
          <p:cNvSpPr txBox="1">
            <a:spLocks noGrp="1"/>
          </p:cNvSpPr>
          <p:nvPr>
            <p:ph type="body" idx="1"/>
          </p:nvPr>
        </p:nvSpPr>
        <p:spPr>
          <a:xfrm>
            <a:off x="701040" y="4473892"/>
            <a:ext cx="5608200" cy="36606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99" name="Google Shape;299;g2c88fc7f9e1_0_148:notes">
            <a:extLst>
              <a:ext uri="{FF2B5EF4-FFF2-40B4-BE49-F238E27FC236}">
                <a16:creationId xmlns:a16="http://schemas.microsoft.com/office/drawing/2014/main" id="{1E6B4369-7667-2FD3-D57B-03AC098F1747}"/>
              </a:ext>
            </a:extLst>
          </p:cNvPr>
          <p:cNvSpPr txBox="1">
            <a:spLocks noGrp="1"/>
          </p:cNvSpPr>
          <p:nvPr>
            <p:ph type="sldNum" idx="12"/>
          </p:nvPr>
        </p:nvSpPr>
        <p:spPr>
          <a:xfrm>
            <a:off x="3970938" y="8829968"/>
            <a:ext cx="30378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1608046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c88fc7f9e1_0_148: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c88fc7f9e1_0_148:notes"/>
          <p:cNvSpPr txBox="1">
            <a:spLocks noGrp="1"/>
          </p:cNvSpPr>
          <p:nvPr>
            <p:ph type="body" idx="1"/>
          </p:nvPr>
        </p:nvSpPr>
        <p:spPr>
          <a:xfrm>
            <a:off x="701040" y="4473892"/>
            <a:ext cx="5608200" cy="36606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99" name="Google Shape;299;g2c88fc7f9e1_0_148:notes"/>
          <p:cNvSpPr txBox="1">
            <a:spLocks noGrp="1"/>
          </p:cNvSpPr>
          <p:nvPr>
            <p:ph type="sldNum" idx="12"/>
          </p:nvPr>
        </p:nvSpPr>
        <p:spPr>
          <a:xfrm>
            <a:off x="3970938" y="8829968"/>
            <a:ext cx="30378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BFBD395C-1404-A9D5-3446-DF18075A5A8D}"/>
            </a:ext>
          </a:extLst>
        </p:cNvPr>
        <p:cNvGrpSpPr/>
        <p:nvPr/>
      </p:nvGrpSpPr>
      <p:grpSpPr>
        <a:xfrm>
          <a:off x="0" y="0"/>
          <a:ext cx="0" cy="0"/>
          <a:chOff x="0" y="0"/>
          <a:chExt cx="0" cy="0"/>
        </a:xfrm>
      </p:grpSpPr>
      <p:sp>
        <p:nvSpPr>
          <p:cNvPr id="323" name="Google Shape;323;p9:notes">
            <a:extLst>
              <a:ext uri="{FF2B5EF4-FFF2-40B4-BE49-F238E27FC236}">
                <a16:creationId xmlns:a16="http://schemas.microsoft.com/office/drawing/2014/main" id="{E554872D-8A58-D215-44B1-2179B842308C}"/>
              </a:ext>
            </a:extLst>
          </p:cNvPr>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a:extLst>
              <a:ext uri="{FF2B5EF4-FFF2-40B4-BE49-F238E27FC236}">
                <a16:creationId xmlns:a16="http://schemas.microsoft.com/office/drawing/2014/main" id="{A6B67C93-E46D-72D2-6C53-73D056C28902}"/>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25" name="Google Shape;325;p9:notes">
            <a:extLst>
              <a:ext uri="{FF2B5EF4-FFF2-40B4-BE49-F238E27FC236}">
                <a16:creationId xmlns:a16="http://schemas.microsoft.com/office/drawing/2014/main" id="{342BB7C7-AE35-00F5-868D-66B3732356BD}"/>
              </a:ext>
            </a:extLst>
          </p:cNvPr>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326" name="Google Shape;326;p9:notes">
            <a:extLst>
              <a:ext uri="{FF2B5EF4-FFF2-40B4-BE49-F238E27FC236}">
                <a16:creationId xmlns:a16="http://schemas.microsoft.com/office/drawing/2014/main" id="{33963465-C371-62A3-2BB5-C320379FBA4E}"/>
              </a:ext>
            </a:extLst>
          </p:cNvPr>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3410507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5F65BB85-CAA8-DDA0-74DA-F508D72843EC}"/>
            </a:ext>
          </a:extLst>
        </p:cNvPr>
        <p:cNvGrpSpPr/>
        <p:nvPr/>
      </p:nvGrpSpPr>
      <p:grpSpPr>
        <a:xfrm>
          <a:off x="0" y="0"/>
          <a:ext cx="0" cy="0"/>
          <a:chOff x="0" y="0"/>
          <a:chExt cx="0" cy="0"/>
        </a:xfrm>
      </p:grpSpPr>
      <p:sp>
        <p:nvSpPr>
          <p:cNvPr id="323" name="Google Shape;323;p9:notes">
            <a:extLst>
              <a:ext uri="{FF2B5EF4-FFF2-40B4-BE49-F238E27FC236}">
                <a16:creationId xmlns:a16="http://schemas.microsoft.com/office/drawing/2014/main" id="{17DE9133-F0A7-ED30-5DE9-977042598B8C}"/>
              </a:ext>
            </a:extLst>
          </p:cNvPr>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a:extLst>
              <a:ext uri="{FF2B5EF4-FFF2-40B4-BE49-F238E27FC236}">
                <a16:creationId xmlns:a16="http://schemas.microsoft.com/office/drawing/2014/main" id="{52C83C3A-F7D9-DD68-ADAA-FD5C96142217}"/>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25" name="Google Shape;325;p9:notes">
            <a:extLst>
              <a:ext uri="{FF2B5EF4-FFF2-40B4-BE49-F238E27FC236}">
                <a16:creationId xmlns:a16="http://schemas.microsoft.com/office/drawing/2014/main" id="{3247773D-833C-866E-3ED5-624A663585FD}"/>
              </a:ext>
            </a:extLst>
          </p:cNvPr>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326" name="Google Shape;326;p9:notes">
            <a:extLst>
              <a:ext uri="{FF2B5EF4-FFF2-40B4-BE49-F238E27FC236}">
                <a16:creationId xmlns:a16="http://schemas.microsoft.com/office/drawing/2014/main" id="{827444F8-E4BC-2634-3C6A-F9F5A1926946}"/>
              </a:ext>
            </a:extLst>
          </p:cNvPr>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4284987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25" name="Google Shape;325;p9:notes"/>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326" name="Google Shape;326;p9: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25" name="Google Shape;325;p9:notes"/>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326" name="Google Shape;326;p9: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685597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7: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85" name="Google Shape;285;p7:notes"/>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286" name="Google Shape;286;p7: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8: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8: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11" name="Google Shape;311;p8:notes"/>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312" name="Google Shape;312;p8: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02ead00ffc_0_79:notes"/>
          <p:cNvSpPr txBox="1">
            <a:spLocks noGrp="1"/>
          </p:cNvSpPr>
          <p:nvPr>
            <p:ph type="body" idx="1"/>
          </p:nvPr>
        </p:nvSpPr>
        <p:spPr>
          <a:xfrm>
            <a:off x="701041" y="4415790"/>
            <a:ext cx="5608200" cy="4183500"/>
          </a:xfrm>
          <a:prstGeom prst="rect">
            <a:avLst/>
          </a:prstGeom>
          <a:noFill/>
          <a:ln>
            <a:noFill/>
          </a:ln>
        </p:spPr>
        <p:txBody>
          <a:bodyPr spcFirstLastPara="1" wrap="square" lIns="93275" tIns="93275" rIns="93275" bIns="93275" anchor="t" anchorCtr="0">
            <a:noAutofit/>
          </a:bodyPr>
          <a:lstStyle/>
          <a:p>
            <a:pPr marL="0" lvl="0" indent="0" algn="l" rtl="0">
              <a:lnSpc>
                <a:spcPct val="100000"/>
              </a:lnSpc>
              <a:spcBef>
                <a:spcPts val="300"/>
              </a:spcBef>
              <a:spcAft>
                <a:spcPts val="0"/>
              </a:spcAft>
              <a:buSzPts val="1400"/>
              <a:buNone/>
            </a:pPr>
            <a:endParaRPr/>
          </a:p>
        </p:txBody>
      </p:sp>
      <p:sp>
        <p:nvSpPr>
          <p:cNvPr id="194" name="Google Shape;194;g202ead00ffc_0_79:notes"/>
          <p:cNvSpPr>
            <a:spLocks noGrp="1" noRot="1" noChangeAspect="1"/>
          </p:cNvSpPr>
          <p:nvPr>
            <p:ph type="sldImg" idx="2"/>
          </p:nvPr>
        </p:nvSpPr>
        <p:spPr>
          <a:xfrm>
            <a:off x="409575" y="696913"/>
            <a:ext cx="619283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25" name="Google Shape;325;p9:notes"/>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326" name="Google Shape;326;p9: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201561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25" name="Google Shape;325;p9:notes"/>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326" name="Google Shape;326;p9: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92417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f4befbf427_0_63: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f4befbf427_0_63: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72" name="Google Shape;272;g1f4befbf427_0_63:notes"/>
          <p:cNvSpPr txBox="1">
            <a:spLocks noGrp="1"/>
          </p:cNvSpPr>
          <p:nvPr>
            <p:ph type="dt" idx="10"/>
          </p:nvPr>
        </p:nvSpPr>
        <p:spPr>
          <a:xfrm>
            <a:off x="3970938" y="1"/>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273" name="Google Shape;273;g1f4befbf427_0_63: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a:extLst>
            <a:ext uri="{FF2B5EF4-FFF2-40B4-BE49-F238E27FC236}">
              <a16:creationId xmlns:a16="http://schemas.microsoft.com/office/drawing/2014/main" id="{1D714BF3-DA40-381E-8AD9-76B2AA9950D4}"/>
            </a:ext>
          </a:extLst>
        </p:cNvPr>
        <p:cNvGrpSpPr/>
        <p:nvPr/>
      </p:nvGrpSpPr>
      <p:grpSpPr>
        <a:xfrm>
          <a:off x="0" y="0"/>
          <a:ext cx="0" cy="0"/>
          <a:chOff x="0" y="0"/>
          <a:chExt cx="0" cy="0"/>
        </a:xfrm>
      </p:grpSpPr>
      <p:sp>
        <p:nvSpPr>
          <p:cNvPr id="447" name="Google Shape;447;g1f4befbf427_0_3:notes">
            <a:extLst>
              <a:ext uri="{FF2B5EF4-FFF2-40B4-BE49-F238E27FC236}">
                <a16:creationId xmlns:a16="http://schemas.microsoft.com/office/drawing/2014/main" id="{CB3FA256-429A-2A4B-6ECA-19BA6FAC4BE9}"/>
              </a:ext>
            </a:extLst>
          </p:cNvPr>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Let’s discuss some of the key features of the Dispatcher ScanTrip Cloud solution.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48" name="Google Shape;448;g1f4befbf427_0_3:notes">
            <a:extLst>
              <a:ext uri="{FF2B5EF4-FFF2-40B4-BE49-F238E27FC236}">
                <a16:creationId xmlns:a16="http://schemas.microsoft.com/office/drawing/2014/main" id="{99C272FD-DFFE-DFF7-37C2-3FD380AF65B8}"/>
              </a:ext>
            </a:extLst>
          </p:cNvPr>
          <p:cNvSpPr>
            <a:spLocks noGrp="1" noRot="1" noChangeAspect="1"/>
          </p:cNvSpPr>
          <p:nvPr>
            <p:ph type="sldImg" idx="2"/>
          </p:nvPr>
        </p:nvSpPr>
        <p:spPr>
          <a:xfrm>
            <a:off x="719138" y="1162050"/>
            <a:ext cx="5572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9474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eafa5deed_0_179:notes"/>
          <p:cNvSpPr>
            <a:spLocks noGrp="1" noRot="1" noChangeAspect="1"/>
          </p:cNvSpPr>
          <p:nvPr>
            <p:ph type="sldImg" idx="2"/>
          </p:nvPr>
        </p:nvSpPr>
        <p:spPr>
          <a:xfrm>
            <a:off x="719138" y="1162050"/>
            <a:ext cx="5572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ceafa5deed_0_17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37" name="Google Shape;237;g2ceafa5deed_0_179:notes"/>
          <p:cNvSpPr txBox="1">
            <a:spLocks noGrp="1"/>
          </p:cNvSpPr>
          <p:nvPr>
            <p:ph type="dt" idx="10"/>
          </p:nvPr>
        </p:nvSpPr>
        <p:spPr>
          <a:xfrm>
            <a:off x="3970938" y="1"/>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238" name="Google Shape;238;g2ceafa5deed_0_17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57" name="Google Shape;157;p4: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ceafa5deed_0_92: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ceafa5deed_0_9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57" name="Google Shape;257;g2ceafa5deed_0_92:notes"/>
          <p:cNvSpPr txBox="1">
            <a:spLocks noGrp="1"/>
          </p:cNvSpPr>
          <p:nvPr>
            <p:ph type="dt" idx="10"/>
          </p:nvPr>
        </p:nvSpPr>
        <p:spPr>
          <a:xfrm>
            <a:off x="3970938" y="1"/>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258" name="Google Shape;258;g2ceafa5deed_0_92: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71" name="Google Shape;271;p16: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f4befbf427_0_78:notes"/>
          <p:cNvSpPr txBox="1">
            <a:spLocks noGrp="1"/>
          </p:cNvSpPr>
          <p:nvPr>
            <p:ph type="body" idx="1"/>
          </p:nvPr>
        </p:nvSpPr>
        <p:spPr>
          <a:xfrm>
            <a:off x="701041" y="4415790"/>
            <a:ext cx="5608200" cy="4183500"/>
          </a:xfrm>
          <a:prstGeom prst="rect">
            <a:avLst/>
          </a:prstGeom>
          <a:noFill/>
          <a:ln>
            <a:noFill/>
          </a:ln>
        </p:spPr>
        <p:txBody>
          <a:bodyPr spcFirstLastPara="1" wrap="square" lIns="93275" tIns="93275" rIns="93275" bIns="93275" anchor="t" anchorCtr="0">
            <a:noAutofit/>
          </a:bodyPr>
          <a:lstStyle/>
          <a:p>
            <a:pPr marL="0" lvl="0" indent="0" algn="l" rtl="0">
              <a:lnSpc>
                <a:spcPct val="100000"/>
              </a:lnSpc>
              <a:spcBef>
                <a:spcPts val="300"/>
              </a:spcBef>
              <a:spcAft>
                <a:spcPts val="0"/>
              </a:spcAft>
              <a:buSzPts val="1400"/>
              <a:buNone/>
            </a:pPr>
            <a:endParaRPr/>
          </a:p>
        </p:txBody>
      </p:sp>
      <p:sp>
        <p:nvSpPr>
          <p:cNvPr id="84" name="Google Shape;84;g1f4befbf427_0_78:notes"/>
          <p:cNvSpPr>
            <a:spLocks noGrp="1" noRot="1" noChangeAspect="1"/>
          </p:cNvSpPr>
          <p:nvPr>
            <p:ph type="sldImg" idx="2"/>
          </p:nvPr>
        </p:nvSpPr>
        <p:spPr>
          <a:xfrm>
            <a:off x="409575" y="696913"/>
            <a:ext cx="619283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3" name="Google Shape;93;p4: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a550cfbb5b_0_1500: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2a550cfbb5b_0_150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03" name="Google Shape;103;g2a550cfbb5b_0_1500:notes"/>
          <p:cNvSpPr txBox="1">
            <a:spLocks noGrp="1"/>
          </p:cNvSpPr>
          <p:nvPr>
            <p:ph type="dt" idx="10"/>
          </p:nvPr>
        </p:nvSpPr>
        <p:spPr>
          <a:xfrm>
            <a:off x="3970938" y="1"/>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104" name="Google Shape;104;g2a550cfbb5b_0_1500: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eafa5deed_0_196: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2ceafa5deed_0_196: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12" name="Google Shape;112;g2ceafa5deed_0_196:notes"/>
          <p:cNvSpPr txBox="1">
            <a:spLocks noGrp="1"/>
          </p:cNvSpPr>
          <p:nvPr>
            <p:ph type="dt" idx="10"/>
          </p:nvPr>
        </p:nvSpPr>
        <p:spPr>
          <a:xfrm>
            <a:off x="3970938" y="1"/>
            <a:ext cx="3037800" cy="466500"/>
          </a:xfrm>
          <a:prstGeom prst="rect">
            <a:avLst/>
          </a:prstGeom>
          <a:noFill/>
          <a:ln>
            <a:noFill/>
          </a:ln>
        </p:spPr>
        <p:txBody>
          <a:bodyPr spcFirstLastPara="1" wrap="square" lIns="93150" tIns="46575" rIns="93150" bIns="4657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113" name="Google Shape;113;g2ceafa5deed_0_196: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ca321ca8bb_0_146: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ca321ca8bb_0_146:notes"/>
          <p:cNvSpPr txBox="1">
            <a:spLocks noGrp="1"/>
          </p:cNvSpPr>
          <p:nvPr>
            <p:ph type="body" idx="1"/>
          </p:nvPr>
        </p:nvSpPr>
        <p:spPr>
          <a:xfrm>
            <a:off x="701041" y="4473892"/>
            <a:ext cx="5608200" cy="3660600"/>
          </a:xfrm>
          <a:prstGeom prst="rect">
            <a:avLst/>
          </a:prstGeom>
          <a:noFill/>
          <a:ln>
            <a:noFill/>
          </a:ln>
        </p:spPr>
        <p:txBody>
          <a:bodyPr spcFirstLastPara="1" wrap="square" lIns="95050" tIns="47525" rIns="95050" bIns="47525" anchor="t" anchorCtr="0">
            <a:noAutofit/>
          </a:bodyPr>
          <a:lstStyle/>
          <a:p>
            <a:pPr marL="0" lvl="0" indent="0" algn="l" rtl="0">
              <a:lnSpc>
                <a:spcPct val="100000"/>
              </a:lnSpc>
              <a:spcBef>
                <a:spcPts val="0"/>
              </a:spcBef>
              <a:spcAft>
                <a:spcPts val="0"/>
              </a:spcAft>
              <a:buSzPts val="1400"/>
              <a:buNone/>
            </a:pPr>
            <a:endParaRPr/>
          </a:p>
        </p:txBody>
      </p:sp>
      <p:sp>
        <p:nvSpPr>
          <p:cNvPr id="128" name="Google Shape;128;g2ca321ca8bb_0_146:notes"/>
          <p:cNvSpPr txBox="1">
            <a:spLocks noGrp="1"/>
          </p:cNvSpPr>
          <p:nvPr>
            <p:ph type="dt" idx="10"/>
          </p:nvPr>
        </p:nvSpPr>
        <p:spPr>
          <a:xfrm>
            <a:off x="3970938" y="1"/>
            <a:ext cx="3037800" cy="466200"/>
          </a:xfrm>
          <a:prstGeom prst="rect">
            <a:avLst/>
          </a:prstGeom>
          <a:noFill/>
          <a:ln>
            <a:noFill/>
          </a:ln>
        </p:spPr>
        <p:txBody>
          <a:bodyPr spcFirstLastPara="1" wrap="square" lIns="95050" tIns="47525" rIns="95050" bIns="4752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129" name="Google Shape;129;g2ca321ca8bb_0_146:notes"/>
          <p:cNvSpPr txBox="1">
            <a:spLocks noGrp="1"/>
          </p:cNvSpPr>
          <p:nvPr>
            <p:ph type="sldNum" idx="12"/>
          </p:nvPr>
        </p:nvSpPr>
        <p:spPr>
          <a:xfrm>
            <a:off x="3970938" y="8829968"/>
            <a:ext cx="3037800" cy="466200"/>
          </a:xfrm>
          <a:prstGeom prst="rect">
            <a:avLst/>
          </a:prstGeom>
          <a:noFill/>
          <a:ln>
            <a:noFill/>
          </a:ln>
        </p:spPr>
        <p:txBody>
          <a:bodyPr spcFirstLastPara="1" wrap="square" lIns="95050" tIns="47525" rIns="95050" bIns="4752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a321ca8bb_0_73: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2ca321ca8bb_0_73:notes"/>
          <p:cNvSpPr txBox="1">
            <a:spLocks noGrp="1"/>
          </p:cNvSpPr>
          <p:nvPr>
            <p:ph type="body" idx="1"/>
          </p:nvPr>
        </p:nvSpPr>
        <p:spPr>
          <a:xfrm>
            <a:off x="701041" y="4473892"/>
            <a:ext cx="5608200" cy="3660600"/>
          </a:xfrm>
          <a:prstGeom prst="rect">
            <a:avLst/>
          </a:prstGeom>
          <a:noFill/>
          <a:ln>
            <a:noFill/>
          </a:ln>
        </p:spPr>
        <p:txBody>
          <a:bodyPr spcFirstLastPara="1" wrap="square" lIns="95050" tIns="47525" rIns="95050" bIns="47525" anchor="t" anchorCtr="0">
            <a:noAutofit/>
          </a:bodyPr>
          <a:lstStyle/>
          <a:p>
            <a:pPr marL="0" lvl="0" indent="0" algn="l" rtl="0">
              <a:lnSpc>
                <a:spcPct val="100000"/>
              </a:lnSpc>
              <a:spcBef>
                <a:spcPts val="0"/>
              </a:spcBef>
              <a:spcAft>
                <a:spcPts val="0"/>
              </a:spcAft>
              <a:buSzPts val="1400"/>
              <a:buNone/>
            </a:pPr>
            <a:endParaRPr/>
          </a:p>
        </p:txBody>
      </p:sp>
      <p:sp>
        <p:nvSpPr>
          <p:cNvPr id="164" name="Google Shape;164;g2ca321ca8bb_0_73:notes"/>
          <p:cNvSpPr txBox="1">
            <a:spLocks noGrp="1"/>
          </p:cNvSpPr>
          <p:nvPr>
            <p:ph type="dt" idx="10"/>
          </p:nvPr>
        </p:nvSpPr>
        <p:spPr>
          <a:xfrm>
            <a:off x="3970938" y="1"/>
            <a:ext cx="3037800" cy="466200"/>
          </a:xfrm>
          <a:prstGeom prst="rect">
            <a:avLst/>
          </a:prstGeom>
          <a:noFill/>
          <a:ln>
            <a:noFill/>
          </a:ln>
        </p:spPr>
        <p:txBody>
          <a:bodyPr spcFirstLastPara="1" wrap="square" lIns="95050" tIns="47525" rIns="95050" bIns="4752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165" name="Google Shape;165;g2ca321ca8bb_0_73:notes"/>
          <p:cNvSpPr txBox="1">
            <a:spLocks noGrp="1"/>
          </p:cNvSpPr>
          <p:nvPr>
            <p:ph type="sldNum" idx="12"/>
          </p:nvPr>
        </p:nvSpPr>
        <p:spPr>
          <a:xfrm>
            <a:off x="3970938" y="8829968"/>
            <a:ext cx="3037800" cy="466200"/>
          </a:xfrm>
          <a:prstGeom prst="rect">
            <a:avLst/>
          </a:prstGeom>
          <a:noFill/>
          <a:ln>
            <a:noFill/>
          </a:ln>
        </p:spPr>
        <p:txBody>
          <a:bodyPr spcFirstLastPara="1" wrap="square" lIns="95050" tIns="47525" rIns="95050" bIns="4752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ca321ca8bb_0_0: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2ca321ca8bb_0_0:notes"/>
          <p:cNvSpPr txBox="1">
            <a:spLocks noGrp="1"/>
          </p:cNvSpPr>
          <p:nvPr>
            <p:ph type="body" idx="1"/>
          </p:nvPr>
        </p:nvSpPr>
        <p:spPr>
          <a:xfrm>
            <a:off x="701041" y="4473892"/>
            <a:ext cx="5608200" cy="3660600"/>
          </a:xfrm>
          <a:prstGeom prst="rect">
            <a:avLst/>
          </a:prstGeom>
          <a:noFill/>
          <a:ln>
            <a:noFill/>
          </a:ln>
        </p:spPr>
        <p:txBody>
          <a:bodyPr spcFirstLastPara="1" wrap="square" lIns="95050" tIns="47525" rIns="95050" bIns="47525" anchor="t" anchorCtr="0">
            <a:noAutofit/>
          </a:bodyPr>
          <a:lstStyle/>
          <a:p>
            <a:pPr marL="0" lvl="0" indent="0" algn="l" rtl="0">
              <a:lnSpc>
                <a:spcPct val="100000"/>
              </a:lnSpc>
              <a:spcBef>
                <a:spcPts val="0"/>
              </a:spcBef>
              <a:spcAft>
                <a:spcPts val="0"/>
              </a:spcAft>
              <a:buSzPts val="1400"/>
              <a:buNone/>
            </a:pPr>
            <a:endParaRPr/>
          </a:p>
        </p:txBody>
      </p:sp>
      <p:sp>
        <p:nvSpPr>
          <p:cNvPr id="194" name="Google Shape;194;g2ca321ca8bb_0_0:notes"/>
          <p:cNvSpPr txBox="1">
            <a:spLocks noGrp="1"/>
          </p:cNvSpPr>
          <p:nvPr>
            <p:ph type="dt" idx="10"/>
          </p:nvPr>
        </p:nvSpPr>
        <p:spPr>
          <a:xfrm>
            <a:off x="3970938" y="1"/>
            <a:ext cx="3037800" cy="466200"/>
          </a:xfrm>
          <a:prstGeom prst="rect">
            <a:avLst/>
          </a:prstGeom>
          <a:noFill/>
          <a:ln>
            <a:noFill/>
          </a:ln>
        </p:spPr>
        <p:txBody>
          <a:bodyPr spcFirstLastPara="1" wrap="square" lIns="95050" tIns="47525" rIns="95050" bIns="47525" anchor="t" anchorCtr="0">
            <a:noAutofit/>
          </a:bodyPr>
          <a:lstStyle/>
          <a:p>
            <a:pPr marL="0" lvl="0" indent="0" algn="r" rtl="0">
              <a:lnSpc>
                <a:spcPct val="100000"/>
              </a:lnSpc>
              <a:spcBef>
                <a:spcPts val="0"/>
              </a:spcBef>
              <a:spcAft>
                <a:spcPts val="0"/>
              </a:spcAft>
              <a:buSzPts val="1400"/>
              <a:buNone/>
            </a:pPr>
            <a:r>
              <a:rPr lang="en-US"/>
              <a:t>3/8/19</a:t>
            </a:r>
            <a:endParaRPr/>
          </a:p>
        </p:txBody>
      </p:sp>
      <p:sp>
        <p:nvSpPr>
          <p:cNvPr id="195" name="Google Shape;195;g2ca321ca8bb_0_0:notes"/>
          <p:cNvSpPr txBox="1">
            <a:spLocks noGrp="1"/>
          </p:cNvSpPr>
          <p:nvPr>
            <p:ph type="sldNum" idx="12"/>
          </p:nvPr>
        </p:nvSpPr>
        <p:spPr>
          <a:xfrm>
            <a:off x="3970938" y="8829968"/>
            <a:ext cx="3037800" cy="466200"/>
          </a:xfrm>
          <a:prstGeom prst="rect">
            <a:avLst/>
          </a:prstGeom>
          <a:noFill/>
          <a:ln>
            <a:noFill/>
          </a:ln>
        </p:spPr>
        <p:txBody>
          <a:bodyPr spcFirstLastPara="1" wrap="square" lIns="95050" tIns="47525" rIns="95050" bIns="475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Blue">
  <p:cSld name="Title Slide - Blue">
    <p:spTree>
      <p:nvGrpSpPr>
        <p:cNvPr id="1" name="Shape 13"/>
        <p:cNvGrpSpPr/>
        <p:nvPr/>
      </p:nvGrpSpPr>
      <p:grpSpPr>
        <a:xfrm>
          <a:off x="0" y="0"/>
          <a:ext cx="0" cy="0"/>
          <a:chOff x="0" y="0"/>
          <a:chExt cx="0" cy="0"/>
        </a:xfrm>
      </p:grpSpPr>
      <p:sp>
        <p:nvSpPr>
          <p:cNvPr id="14" name="Google Shape;14;p18"/>
          <p:cNvSpPr txBox="1">
            <a:spLocks noGrp="1"/>
          </p:cNvSpPr>
          <p:nvPr>
            <p:ph type="ctrTitle"/>
          </p:nvPr>
        </p:nvSpPr>
        <p:spPr>
          <a:xfrm>
            <a:off x="828000" y="1224000"/>
            <a:ext cx="5760000" cy="1584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3200"/>
              <a:buFont typeface="Lucida Sans"/>
              <a:buNone/>
              <a:defRPr sz="3200" cap="none">
                <a:latin typeface="Lucida Sans"/>
                <a:ea typeface="Lucida Sans"/>
                <a:cs typeface="Lucida Sans"/>
                <a:sym typeface="Lucid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8"/>
          <p:cNvSpPr txBox="1">
            <a:spLocks noGrp="1"/>
          </p:cNvSpPr>
          <p:nvPr>
            <p:ph type="sldNum" idx="12"/>
          </p:nvPr>
        </p:nvSpPr>
        <p:spPr>
          <a:xfrm>
            <a:off x="11059188" y="6160111"/>
            <a:ext cx="419711" cy="23131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6" name="Google Shape;16;p18"/>
          <p:cNvPicPr preferRelativeResize="0"/>
          <p:nvPr/>
        </p:nvPicPr>
        <p:blipFill rotWithShape="1">
          <a:blip r:embed="rId2">
            <a:alphaModFix/>
          </a:blip>
          <a:srcRect/>
          <a:stretch/>
        </p:blipFill>
        <p:spPr>
          <a:xfrm>
            <a:off x="10322084" y="0"/>
            <a:ext cx="1156815" cy="789769"/>
          </a:xfrm>
          <a:prstGeom prst="rect">
            <a:avLst/>
          </a:prstGeom>
          <a:noFill/>
          <a:ln>
            <a:noFill/>
          </a:ln>
        </p:spPr>
      </p:pic>
      <p:pic>
        <p:nvPicPr>
          <p:cNvPr id="17" name="Google Shape;17;p18"/>
          <p:cNvPicPr preferRelativeResize="0"/>
          <p:nvPr/>
        </p:nvPicPr>
        <p:blipFill rotWithShape="1">
          <a:blip r:embed="rId3">
            <a:alphaModFix/>
          </a:blip>
          <a:srcRect/>
          <a:stretch/>
        </p:blipFill>
        <p:spPr>
          <a:xfrm>
            <a:off x="820849" y="6208867"/>
            <a:ext cx="1624677" cy="133797"/>
          </a:xfrm>
          <a:prstGeom prst="rect">
            <a:avLst/>
          </a:prstGeom>
          <a:noFill/>
          <a:ln>
            <a:noFill/>
          </a:ln>
        </p:spPr>
      </p:pic>
      <p:sp>
        <p:nvSpPr>
          <p:cNvPr id="18" name="Google Shape;18;p18"/>
          <p:cNvSpPr txBox="1"/>
          <p:nvPr/>
        </p:nvSpPr>
        <p:spPr>
          <a:xfrm>
            <a:off x="9686003" y="6227010"/>
            <a:ext cx="1272161" cy="172800"/>
          </a:xfrm>
          <a:prstGeom prst="rect">
            <a:avLst/>
          </a:prstGeom>
          <a:noFill/>
          <a:ln>
            <a:noFill/>
          </a:ln>
        </p:spPr>
        <p:txBody>
          <a:bodyPr spcFirstLastPara="1" wrap="square" lIns="0" tIns="0" rIns="0" bIns="0" anchor="t" anchorCtr="0">
            <a:normAutofit/>
          </a:bodyPr>
          <a:lstStyle/>
          <a:p>
            <a:pPr marL="0" marR="0" lvl="0" indent="0" algn="l" rtl="0">
              <a:lnSpc>
                <a:spcPct val="110000"/>
              </a:lnSpc>
              <a:spcBef>
                <a:spcPts val="0"/>
              </a:spcBef>
              <a:spcAft>
                <a:spcPts val="0"/>
              </a:spcAft>
              <a:buClr>
                <a:schemeClr val="accent1"/>
              </a:buClr>
              <a:buSzPts val="900"/>
              <a:buFont typeface="Arial"/>
              <a:buNone/>
            </a:pPr>
            <a:r>
              <a:rPr lang="en-US" sz="900" b="0" i="0" u="none" strike="noStrike" cap="none">
                <a:solidFill>
                  <a:schemeClr val="dk1"/>
                </a:solidFill>
                <a:latin typeface="Arial"/>
                <a:ea typeface="Arial"/>
                <a:cs typeface="Arial"/>
                <a:sym typeface="Arial"/>
              </a:rPr>
              <a:t>© KONICA MINOLTA</a:t>
            </a:r>
            <a:endParaRPr sz="1400" b="0" i="0" u="none" strike="noStrike" cap="none">
              <a:solidFill>
                <a:srgbClr val="000000"/>
              </a:solidFill>
              <a:latin typeface="Arial"/>
              <a:ea typeface="Arial"/>
              <a:cs typeface="Arial"/>
              <a:sym typeface="Arial"/>
            </a:endParaRPr>
          </a:p>
        </p:txBody>
      </p:sp>
      <p:sp>
        <p:nvSpPr>
          <p:cNvPr id="19" name="Google Shape;19;p18"/>
          <p:cNvSpPr txBox="1">
            <a:spLocks noGrp="1"/>
          </p:cNvSpPr>
          <p:nvPr>
            <p:ph type="body" idx="1"/>
          </p:nvPr>
        </p:nvSpPr>
        <p:spPr>
          <a:xfrm>
            <a:off x="820849" y="3033039"/>
            <a:ext cx="5767151" cy="934716"/>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945"/>
              </a:spcBef>
              <a:spcAft>
                <a:spcPts val="0"/>
              </a:spcAft>
              <a:buSzPts val="1800"/>
              <a:buNone/>
              <a:defRPr sz="1800" b="1" cap="none">
                <a:solidFill>
                  <a:schemeClr val="dk1"/>
                </a:solidFill>
                <a:latin typeface="Lucida Sans"/>
                <a:ea typeface="Lucida Sans"/>
                <a:cs typeface="Lucida Sans"/>
                <a:sym typeface="Lucida Sans"/>
              </a:defRPr>
            </a:lvl1pPr>
            <a:lvl2pPr marL="914400" lvl="1" indent="-342900" algn="l">
              <a:lnSpc>
                <a:spcPct val="110000"/>
              </a:lnSpc>
              <a:spcBef>
                <a:spcPts val="400"/>
              </a:spcBef>
              <a:spcAft>
                <a:spcPts val="0"/>
              </a:spcAft>
              <a:buSzPts val="1800"/>
              <a:buChar char="—"/>
              <a:defRPr/>
            </a:lvl2pPr>
            <a:lvl3pPr marL="1371600" lvl="2" indent="-342900" algn="l">
              <a:lnSpc>
                <a:spcPct val="110000"/>
              </a:lnSpc>
              <a:spcBef>
                <a:spcPts val="472"/>
              </a:spcBef>
              <a:spcAft>
                <a:spcPts val="0"/>
              </a:spcAft>
              <a:buSzPts val="1800"/>
              <a:buChar char="o"/>
              <a:defRPr/>
            </a:lvl3pPr>
            <a:lvl4pPr marL="1828800" lvl="3" indent="-342900" algn="l">
              <a:lnSpc>
                <a:spcPct val="110000"/>
              </a:lnSpc>
              <a:spcBef>
                <a:spcPts val="472"/>
              </a:spcBef>
              <a:spcAft>
                <a:spcPts val="0"/>
              </a:spcAft>
              <a:buSzPts val="1800"/>
              <a:buChar char="▪"/>
              <a:defRPr/>
            </a:lvl4pPr>
            <a:lvl5pPr marL="2286000" lvl="4" indent="-342900" algn="l">
              <a:lnSpc>
                <a:spcPct val="110000"/>
              </a:lnSpc>
              <a:spcBef>
                <a:spcPts val="472"/>
              </a:spcBef>
              <a:spcAft>
                <a:spcPts val="0"/>
              </a:spcAft>
              <a:buSzPts val="1800"/>
              <a:buChar char="•"/>
              <a:defRPr/>
            </a:lvl5pPr>
            <a:lvl6pPr marL="2743200" lvl="5" indent="-342900" algn="l">
              <a:lnSpc>
                <a:spcPct val="90000"/>
              </a:lnSpc>
              <a:spcBef>
                <a:spcPts val="472"/>
              </a:spcBef>
              <a:spcAft>
                <a:spcPts val="0"/>
              </a:spcAft>
              <a:buClr>
                <a:schemeClr val="dk1"/>
              </a:buClr>
              <a:buSzPts val="1800"/>
              <a:buChar char="•"/>
              <a:defRPr/>
            </a:lvl6pPr>
            <a:lvl7pPr marL="3200400" lvl="6" indent="-342900" algn="l">
              <a:lnSpc>
                <a:spcPct val="90000"/>
              </a:lnSpc>
              <a:spcBef>
                <a:spcPts val="472"/>
              </a:spcBef>
              <a:spcAft>
                <a:spcPts val="0"/>
              </a:spcAft>
              <a:buClr>
                <a:schemeClr val="dk1"/>
              </a:buClr>
              <a:buSzPts val="1800"/>
              <a:buChar char="•"/>
              <a:defRPr/>
            </a:lvl7pPr>
            <a:lvl8pPr marL="3657600" lvl="7" indent="-342900" algn="l">
              <a:lnSpc>
                <a:spcPct val="90000"/>
              </a:lnSpc>
              <a:spcBef>
                <a:spcPts val="472"/>
              </a:spcBef>
              <a:spcAft>
                <a:spcPts val="0"/>
              </a:spcAft>
              <a:buClr>
                <a:schemeClr val="dk1"/>
              </a:buClr>
              <a:buSzPts val="1800"/>
              <a:buChar char="•"/>
              <a:defRPr/>
            </a:lvl8pPr>
            <a:lvl9pPr marL="4114800" lvl="8" indent="-342900" algn="l">
              <a:lnSpc>
                <a:spcPct val="90000"/>
              </a:lnSpc>
              <a:spcBef>
                <a:spcPts val="472"/>
              </a:spcBef>
              <a:spcAft>
                <a:spcPts val="0"/>
              </a:spcAft>
              <a:buClr>
                <a:schemeClr val="dk1"/>
              </a:buClr>
              <a:buSzPts val="1800"/>
              <a:buChar char="•"/>
              <a:defRPr/>
            </a:lvl9pPr>
          </a:lstStyle>
          <a:p>
            <a:endParaRPr/>
          </a:p>
        </p:txBody>
      </p:sp>
      <p:pic>
        <p:nvPicPr>
          <p:cNvPr id="20" name="Google Shape;20;p18"/>
          <p:cNvPicPr preferRelativeResize="0"/>
          <p:nvPr/>
        </p:nvPicPr>
        <p:blipFill rotWithShape="1">
          <a:blip r:embed="rId4">
            <a:alphaModFix/>
          </a:blip>
          <a:srcRect/>
          <a:stretch/>
        </p:blipFill>
        <p:spPr>
          <a:xfrm>
            <a:off x="7423639" y="809537"/>
            <a:ext cx="2639868" cy="48642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 Blue bar">
  <p:cSld name="Title and Content - Blue bar">
    <p:spTree>
      <p:nvGrpSpPr>
        <p:cNvPr id="1" name="Shape 21"/>
        <p:cNvGrpSpPr/>
        <p:nvPr/>
      </p:nvGrpSpPr>
      <p:grpSpPr>
        <a:xfrm>
          <a:off x="0" y="0"/>
          <a:ext cx="0" cy="0"/>
          <a:chOff x="0" y="0"/>
          <a:chExt cx="0" cy="0"/>
        </a:xfrm>
      </p:grpSpPr>
      <p:sp>
        <p:nvSpPr>
          <p:cNvPr id="22" name="Google Shape;22;p19"/>
          <p:cNvSpPr txBox="1">
            <a:spLocks noGrp="1"/>
          </p:cNvSpPr>
          <p:nvPr>
            <p:ph type="body" idx="1"/>
          </p:nvPr>
        </p:nvSpPr>
        <p:spPr>
          <a:xfrm>
            <a:off x="835201" y="1836000"/>
            <a:ext cx="6336000" cy="4113626"/>
          </a:xfrm>
          <a:prstGeom prst="rect">
            <a:avLst/>
          </a:prstGeom>
          <a:noFill/>
          <a:ln>
            <a:noFill/>
          </a:ln>
        </p:spPr>
        <p:txBody>
          <a:bodyPr spcFirstLastPara="1" wrap="square" lIns="0" tIns="0" rIns="0" bIns="0" anchor="t" anchorCtr="0">
            <a:normAutofit/>
          </a:bodyPr>
          <a:lstStyle>
            <a:lvl1pPr marL="457200" lvl="0" indent="-342900" algn="l">
              <a:lnSpc>
                <a:spcPct val="110000"/>
              </a:lnSpc>
              <a:spcBef>
                <a:spcPts val="945"/>
              </a:spcBef>
              <a:spcAft>
                <a:spcPts val="0"/>
              </a:spcAft>
              <a:buSzPts val="1800"/>
              <a:buChar char="–"/>
              <a:defRPr/>
            </a:lvl1pPr>
            <a:lvl2pPr marL="914400" lvl="1" indent="-342900" algn="l">
              <a:lnSpc>
                <a:spcPct val="110000"/>
              </a:lnSpc>
              <a:spcBef>
                <a:spcPts val="400"/>
              </a:spcBef>
              <a:spcAft>
                <a:spcPts val="0"/>
              </a:spcAft>
              <a:buSzPts val="1800"/>
              <a:buChar char="—"/>
              <a:defRPr/>
            </a:lvl2pPr>
            <a:lvl3pPr marL="1371600" lvl="2" indent="-342900" algn="l">
              <a:lnSpc>
                <a:spcPct val="110000"/>
              </a:lnSpc>
              <a:spcBef>
                <a:spcPts val="472"/>
              </a:spcBef>
              <a:spcAft>
                <a:spcPts val="0"/>
              </a:spcAft>
              <a:buSzPts val="1800"/>
              <a:buChar char="o"/>
              <a:defRPr/>
            </a:lvl3pPr>
            <a:lvl4pPr marL="1828800" lvl="3" indent="-342900" algn="l">
              <a:lnSpc>
                <a:spcPct val="110000"/>
              </a:lnSpc>
              <a:spcBef>
                <a:spcPts val="472"/>
              </a:spcBef>
              <a:spcAft>
                <a:spcPts val="0"/>
              </a:spcAft>
              <a:buSzPts val="1800"/>
              <a:buChar char="▪"/>
              <a:defRPr/>
            </a:lvl4pPr>
            <a:lvl5pPr marL="2286000" lvl="4" indent="-342900" algn="l">
              <a:lnSpc>
                <a:spcPct val="110000"/>
              </a:lnSpc>
              <a:spcBef>
                <a:spcPts val="472"/>
              </a:spcBef>
              <a:spcAft>
                <a:spcPts val="0"/>
              </a:spcAft>
              <a:buSzPts val="1800"/>
              <a:buChar char="•"/>
              <a:defRPr/>
            </a:lvl5pPr>
            <a:lvl6pPr marL="2743200" lvl="5" indent="-342900" algn="l">
              <a:lnSpc>
                <a:spcPct val="90000"/>
              </a:lnSpc>
              <a:spcBef>
                <a:spcPts val="472"/>
              </a:spcBef>
              <a:spcAft>
                <a:spcPts val="0"/>
              </a:spcAft>
              <a:buClr>
                <a:schemeClr val="dk1"/>
              </a:buClr>
              <a:buSzPts val="1800"/>
              <a:buChar char="•"/>
              <a:defRPr/>
            </a:lvl6pPr>
            <a:lvl7pPr marL="3200400" lvl="6" indent="-342900" algn="l">
              <a:lnSpc>
                <a:spcPct val="90000"/>
              </a:lnSpc>
              <a:spcBef>
                <a:spcPts val="472"/>
              </a:spcBef>
              <a:spcAft>
                <a:spcPts val="0"/>
              </a:spcAft>
              <a:buClr>
                <a:schemeClr val="dk1"/>
              </a:buClr>
              <a:buSzPts val="1800"/>
              <a:buChar char="•"/>
              <a:defRPr/>
            </a:lvl7pPr>
            <a:lvl8pPr marL="3657600" lvl="7" indent="-342900" algn="l">
              <a:lnSpc>
                <a:spcPct val="90000"/>
              </a:lnSpc>
              <a:spcBef>
                <a:spcPts val="472"/>
              </a:spcBef>
              <a:spcAft>
                <a:spcPts val="0"/>
              </a:spcAft>
              <a:buClr>
                <a:schemeClr val="dk1"/>
              </a:buClr>
              <a:buSzPts val="1800"/>
              <a:buChar char="•"/>
              <a:defRPr/>
            </a:lvl8pPr>
            <a:lvl9pPr marL="4114800" lvl="8" indent="-342900" algn="l">
              <a:lnSpc>
                <a:spcPct val="90000"/>
              </a:lnSpc>
              <a:spcBef>
                <a:spcPts val="472"/>
              </a:spcBef>
              <a:spcAft>
                <a:spcPts val="0"/>
              </a:spcAft>
              <a:buClr>
                <a:schemeClr val="dk1"/>
              </a:buClr>
              <a:buSzPts val="1800"/>
              <a:buChar char="•"/>
              <a:defRPr/>
            </a:lvl9pPr>
          </a:lstStyle>
          <a:p>
            <a:endParaRPr/>
          </a:p>
        </p:txBody>
      </p:sp>
      <p:sp>
        <p:nvSpPr>
          <p:cNvPr id="23" name="Google Shape;23;p19"/>
          <p:cNvSpPr txBox="1">
            <a:spLocks noGrp="1"/>
          </p:cNvSpPr>
          <p:nvPr>
            <p:ph type="title"/>
          </p:nvPr>
        </p:nvSpPr>
        <p:spPr>
          <a:xfrm>
            <a:off x="835201" y="185912"/>
            <a:ext cx="7056072" cy="69562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2600"/>
              <a:buFont typeface="Lucida Sans"/>
              <a:buNone/>
              <a:defRPr cap="none">
                <a:latin typeface="Lucida Sans"/>
                <a:ea typeface="Lucida Sans"/>
                <a:cs typeface="Lucida Sans"/>
                <a:sym typeface="Lucid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p:nvPr/>
        </p:nvSpPr>
        <p:spPr>
          <a:xfrm>
            <a:off x="0" y="0"/>
            <a:ext cx="137160" cy="6483350"/>
          </a:xfrm>
          <a:prstGeom prst="rect">
            <a:avLst/>
          </a:prstGeom>
          <a:solidFill>
            <a:srgbClr val="E5E3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pic>
        <p:nvPicPr>
          <p:cNvPr id="25" name="Google Shape;25;p19"/>
          <p:cNvPicPr preferRelativeResize="0"/>
          <p:nvPr/>
        </p:nvPicPr>
        <p:blipFill rotWithShape="1">
          <a:blip r:embed="rId2">
            <a:alphaModFix/>
          </a:blip>
          <a:srcRect/>
          <a:stretch/>
        </p:blipFill>
        <p:spPr>
          <a:xfrm>
            <a:off x="10322084" y="0"/>
            <a:ext cx="1156815" cy="789769"/>
          </a:xfrm>
          <a:prstGeom prst="rect">
            <a:avLst/>
          </a:prstGeom>
          <a:noFill/>
          <a:ln>
            <a:noFill/>
          </a:ln>
        </p:spPr>
      </p:pic>
      <p:sp>
        <p:nvSpPr>
          <p:cNvPr id="26" name="Google Shape;26;p19"/>
          <p:cNvSpPr txBox="1">
            <a:spLocks noGrp="1"/>
          </p:cNvSpPr>
          <p:nvPr>
            <p:ph type="sldNum" idx="12"/>
          </p:nvPr>
        </p:nvSpPr>
        <p:spPr>
          <a:xfrm>
            <a:off x="11059188" y="6160111"/>
            <a:ext cx="419711" cy="23131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7" name="Google Shape;27;p19"/>
          <p:cNvSpPr txBox="1"/>
          <p:nvPr/>
        </p:nvSpPr>
        <p:spPr>
          <a:xfrm>
            <a:off x="9686003" y="6227010"/>
            <a:ext cx="1272161" cy="172800"/>
          </a:xfrm>
          <a:prstGeom prst="rect">
            <a:avLst/>
          </a:prstGeom>
          <a:noFill/>
          <a:ln>
            <a:noFill/>
          </a:ln>
        </p:spPr>
        <p:txBody>
          <a:bodyPr spcFirstLastPara="1" wrap="square" lIns="0" tIns="0" rIns="0" bIns="0" anchor="t" anchorCtr="0">
            <a:normAutofit/>
          </a:bodyPr>
          <a:lstStyle/>
          <a:p>
            <a:pPr marL="0" marR="0" lvl="0" indent="0" algn="l" rtl="0">
              <a:lnSpc>
                <a:spcPct val="110000"/>
              </a:lnSpc>
              <a:spcBef>
                <a:spcPts val="0"/>
              </a:spcBef>
              <a:spcAft>
                <a:spcPts val="0"/>
              </a:spcAft>
              <a:buClr>
                <a:schemeClr val="accent1"/>
              </a:buClr>
              <a:buSzPts val="900"/>
              <a:buFont typeface="Arial"/>
              <a:buNone/>
            </a:pPr>
            <a:r>
              <a:rPr lang="en-US" sz="900" b="0" i="0" u="none" strike="noStrike" cap="none">
                <a:solidFill>
                  <a:schemeClr val="dk1"/>
                </a:solidFill>
                <a:latin typeface="Arial"/>
                <a:ea typeface="Arial"/>
                <a:cs typeface="Arial"/>
                <a:sym typeface="Arial"/>
              </a:rPr>
              <a:t>© KONICA MINOLTA</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28"/>
        <p:cNvGrpSpPr/>
        <p:nvPr/>
      </p:nvGrpSpPr>
      <p:grpSpPr>
        <a:xfrm>
          <a:off x="0" y="0"/>
          <a:ext cx="0" cy="0"/>
          <a:chOff x="0" y="0"/>
          <a:chExt cx="0" cy="0"/>
        </a:xfrm>
      </p:grpSpPr>
      <p:sp>
        <p:nvSpPr>
          <p:cNvPr id="29" name="Google Shape;29;p20"/>
          <p:cNvSpPr/>
          <p:nvPr/>
        </p:nvSpPr>
        <p:spPr>
          <a:xfrm>
            <a:off x="0" y="0"/>
            <a:ext cx="137160" cy="648335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pic>
        <p:nvPicPr>
          <p:cNvPr id="30" name="Google Shape;30;p20"/>
          <p:cNvPicPr preferRelativeResize="0"/>
          <p:nvPr/>
        </p:nvPicPr>
        <p:blipFill rotWithShape="1">
          <a:blip r:embed="rId2">
            <a:alphaModFix/>
          </a:blip>
          <a:srcRect/>
          <a:stretch/>
        </p:blipFill>
        <p:spPr>
          <a:xfrm>
            <a:off x="10322084" y="0"/>
            <a:ext cx="1156815" cy="78976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 Blue">
  <p:cSld name="Section Slide - Blue">
    <p:spTree>
      <p:nvGrpSpPr>
        <p:cNvPr id="1" name="Shape 31"/>
        <p:cNvGrpSpPr/>
        <p:nvPr/>
      </p:nvGrpSpPr>
      <p:grpSpPr>
        <a:xfrm>
          <a:off x="0" y="0"/>
          <a:ext cx="0" cy="0"/>
          <a:chOff x="0" y="0"/>
          <a:chExt cx="0" cy="0"/>
        </a:xfrm>
      </p:grpSpPr>
      <p:sp>
        <p:nvSpPr>
          <p:cNvPr id="32" name="Google Shape;32;p26"/>
          <p:cNvSpPr/>
          <p:nvPr/>
        </p:nvSpPr>
        <p:spPr>
          <a:xfrm>
            <a:off x="0" y="0"/>
            <a:ext cx="4716000" cy="6483350"/>
          </a:xfrm>
          <a:prstGeom prst="rect">
            <a:avLst/>
          </a:prstGeom>
          <a:solidFill>
            <a:srgbClr val="E5E3DF">
              <a:alpha val="8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3" name="Google Shape;33;p26"/>
          <p:cNvSpPr txBox="1">
            <a:spLocks noGrp="1"/>
          </p:cNvSpPr>
          <p:nvPr>
            <p:ph type="ctrTitle"/>
          </p:nvPr>
        </p:nvSpPr>
        <p:spPr>
          <a:xfrm>
            <a:off x="828000" y="1112512"/>
            <a:ext cx="3564000" cy="14868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2200"/>
              <a:buFont typeface="Lucida Sans"/>
              <a:buNone/>
              <a:defRPr sz="2200" cap="none">
                <a:solidFill>
                  <a:schemeClr val="dk1"/>
                </a:solidFill>
                <a:latin typeface="Lucida Sans"/>
                <a:ea typeface="Lucida Sans"/>
                <a:cs typeface="Lucida Sans"/>
                <a:sym typeface="Lucid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6"/>
          <p:cNvSpPr txBox="1">
            <a:spLocks noGrp="1"/>
          </p:cNvSpPr>
          <p:nvPr>
            <p:ph type="body" idx="1"/>
          </p:nvPr>
        </p:nvSpPr>
        <p:spPr>
          <a:xfrm>
            <a:off x="6735763" y="2200275"/>
            <a:ext cx="2682875" cy="2443163"/>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945"/>
              </a:spcBef>
              <a:spcAft>
                <a:spcPts val="0"/>
              </a:spcAft>
              <a:buSzPts val="1400"/>
              <a:buNone/>
              <a:defRPr>
                <a:solidFill>
                  <a:schemeClr val="accent1"/>
                </a:solidFill>
              </a:defRPr>
            </a:lvl1pPr>
            <a:lvl2pPr marL="914400" lvl="1" indent="-342900" algn="l">
              <a:lnSpc>
                <a:spcPct val="110000"/>
              </a:lnSpc>
              <a:spcBef>
                <a:spcPts val="400"/>
              </a:spcBef>
              <a:spcAft>
                <a:spcPts val="0"/>
              </a:spcAft>
              <a:buSzPts val="1800"/>
              <a:buChar char="—"/>
              <a:defRPr/>
            </a:lvl2pPr>
            <a:lvl3pPr marL="1371600" lvl="2" indent="-342900" algn="l">
              <a:lnSpc>
                <a:spcPct val="110000"/>
              </a:lnSpc>
              <a:spcBef>
                <a:spcPts val="472"/>
              </a:spcBef>
              <a:spcAft>
                <a:spcPts val="0"/>
              </a:spcAft>
              <a:buSzPts val="1800"/>
              <a:buChar char="o"/>
              <a:defRPr/>
            </a:lvl3pPr>
            <a:lvl4pPr marL="1828800" lvl="3" indent="-342900" algn="l">
              <a:lnSpc>
                <a:spcPct val="110000"/>
              </a:lnSpc>
              <a:spcBef>
                <a:spcPts val="472"/>
              </a:spcBef>
              <a:spcAft>
                <a:spcPts val="0"/>
              </a:spcAft>
              <a:buSzPts val="1800"/>
              <a:buChar char="▪"/>
              <a:defRPr/>
            </a:lvl4pPr>
            <a:lvl5pPr marL="2286000" lvl="4" indent="-342900" algn="l">
              <a:lnSpc>
                <a:spcPct val="110000"/>
              </a:lnSpc>
              <a:spcBef>
                <a:spcPts val="472"/>
              </a:spcBef>
              <a:spcAft>
                <a:spcPts val="0"/>
              </a:spcAft>
              <a:buSzPts val="1800"/>
              <a:buChar char="•"/>
              <a:defRPr/>
            </a:lvl5pPr>
            <a:lvl6pPr marL="2743200" lvl="5" indent="-342900" algn="l">
              <a:lnSpc>
                <a:spcPct val="90000"/>
              </a:lnSpc>
              <a:spcBef>
                <a:spcPts val="472"/>
              </a:spcBef>
              <a:spcAft>
                <a:spcPts val="0"/>
              </a:spcAft>
              <a:buClr>
                <a:schemeClr val="dk1"/>
              </a:buClr>
              <a:buSzPts val="1800"/>
              <a:buChar char="•"/>
              <a:defRPr/>
            </a:lvl6pPr>
            <a:lvl7pPr marL="3200400" lvl="6" indent="-342900" algn="l">
              <a:lnSpc>
                <a:spcPct val="90000"/>
              </a:lnSpc>
              <a:spcBef>
                <a:spcPts val="472"/>
              </a:spcBef>
              <a:spcAft>
                <a:spcPts val="0"/>
              </a:spcAft>
              <a:buClr>
                <a:schemeClr val="dk1"/>
              </a:buClr>
              <a:buSzPts val="1800"/>
              <a:buChar char="•"/>
              <a:defRPr/>
            </a:lvl7pPr>
            <a:lvl8pPr marL="3657600" lvl="7" indent="-342900" algn="l">
              <a:lnSpc>
                <a:spcPct val="90000"/>
              </a:lnSpc>
              <a:spcBef>
                <a:spcPts val="472"/>
              </a:spcBef>
              <a:spcAft>
                <a:spcPts val="0"/>
              </a:spcAft>
              <a:buClr>
                <a:schemeClr val="dk1"/>
              </a:buClr>
              <a:buSzPts val="1800"/>
              <a:buChar char="•"/>
              <a:defRPr/>
            </a:lvl8pPr>
            <a:lvl9pPr marL="4114800" lvl="8" indent="-342900" algn="l">
              <a:lnSpc>
                <a:spcPct val="90000"/>
              </a:lnSpc>
              <a:spcBef>
                <a:spcPts val="472"/>
              </a:spcBef>
              <a:spcAft>
                <a:spcPts val="0"/>
              </a:spcAft>
              <a:buClr>
                <a:schemeClr val="dk1"/>
              </a:buClr>
              <a:buSzPts val="1800"/>
              <a:buChar char="•"/>
              <a:defRPr/>
            </a:lvl9pPr>
          </a:lstStyle>
          <a:p>
            <a:endParaRPr/>
          </a:p>
        </p:txBody>
      </p:sp>
      <p:pic>
        <p:nvPicPr>
          <p:cNvPr id="35" name="Google Shape;35;p26"/>
          <p:cNvPicPr preferRelativeResize="0"/>
          <p:nvPr/>
        </p:nvPicPr>
        <p:blipFill rotWithShape="1">
          <a:blip r:embed="rId2">
            <a:alphaModFix/>
          </a:blip>
          <a:srcRect/>
          <a:stretch/>
        </p:blipFill>
        <p:spPr>
          <a:xfrm>
            <a:off x="10322084" y="0"/>
            <a:ext cx="1156815" cy="789769"/>
          </a:xfrm>
          <a:prstGeom prst="rect">
            <a:avLst/>
          </a:prstGeom>
          <a:noFill/>
          <a:ln>
            <a:noFill/>
          </a:ln>
        </p:spPr>
      </p:pic>
      <p:sp>
        <p:nvSpPr>
          <p:cNvPr id="36" name="Google Shape;36;p26"/>
          <p:cNvSpPr txBox="1">
            <a:spLocks noGrp="1"/>
          </p:cNvSpPr>
          <p:nvPr>
            <p:ph type="sldNum" idx="12"/>
          </p:nvPr>
        </p:nvSpPr>
        <p:spPr>
          <a:xfrm>
            <a:off x="11059188" y="6160111"/>
            <a:ext cx="419711" cy="23131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 name="Google Shape;37;p26"/>
          <p:cNvSpPr txBox="1"/>
          <p:nvPr/>
        </p:nvSpPr>
        <p:spPr>
          <a:xfrm>
            <a:off x="9686003" y="6227010"/>
            <a:ext cx="1272161" cy="172800"/>
          </a:xfrm>
          <a:prstGeom prst="rect">
            <a:avLst/>
          </a:prstGeom>
          <a:noFill/>
          <a:ln>
            <a:noFill/>
          </a:ln>
        </p:spPr>
        <p:txBody>
          <a:bodyPr spcFirstLastPara="1" wrap="square" lIns="0" tIns="0" rIns="0" bIns="0" anchor="t" anchorCtr="0">
            <a:normAutofit/>
          </a:bodyPr>
          <a:lstStyle/>
          <a:p>
            <a:pPr marL="0" marR="0" lvl="0" indent="0" algn="l" rtl="0">
              <a:lnSpc>
                <a:spcPct val="110000"/>
              </a:lnSpc>
              <a:spcBef>
                <a:spcPts val="0"/>
              </a:spcBef>
              <a:spcAft>
                <a:spcPts val="0"/>
              </a:spcAft>
              <a:buClr>
                <a:schemeClr val="accent1"/>
              </a:buClr>
              <a:buSzPts val="900"/>
              <a:buFont typeface="Arial"/>
              <a:buNone/>
            </a:pPr>
            <a:r>
              <a:rPr lang="en-US" sz="900" b="0" i="0" u="none" strike="noStrike" cap="none">
                <a:solidFill>
                  <a:schemeClr val="dk1"/>
                </a:solidFill>
                <a:latin typeface="Arial"/>
                <a:ea typeface="Arial"/>
                <a:cs typeface="Arial"/>
                <a:sym typeface="Arial"/>
              </a:rPr>
              <a:t>© KONICA MINOLTA</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Final Page">
  <p:cSld name="Final Page">
    <p:spTree>
      <p:nvGrpSpPr>
        <p:cNvPr id="1" name="Shape 38"/>
        <p:cNvGrpSpPr/>
        <p:nvPr/>
      </p:nvGrpSpPr>
      <p:grpSpPr>
        <a:xfrm>
          <a:off x="0" y="0"/>
          <a:ext cx="0" cy="0"/>
          <a:chOff x="0" y="0"/>
          <a:chExt cx="0" cy="0"/>
        </a:xfrm>
      </p:grpSpPr>
      <p:pic>
        <p:nvPicPr>
          <p:cNvPr id="39" name="Google Shape;39;p25" descr="sy_1_L.png"/>
          <p:cNvPicPr preferRelativeResize="0"/>
          <p:nvPr/>
        </p:nvPicPr>
        <p:blipFill rotWithShape="1">
          <a:blip r:embed="rId2">
            <a:alphaModFix/>
          </a:blip>
          <a:srcRect/>
          <a:stretch/>
        </p:blipFill>
        <p:spPr>
          <a:xfrm>
            <a:off x="4248669" y="2200471"/>
            <a:ext cx="3129581" cy="2071322"/>
          </a:xfrm>
          <a:prstGeom prst="rect">
            <a:avLst/>
          </a:prstGeom>
          <a:noFill/>
          <a:ln>
            <a:noFill/>
          </a:ln>
        </p:spPr>
      </p:pic>
      <p:sp>
        <p:nvSpPr>
          <p:cNvPr id="40" name="Google Shape;40;p25"/>
          <p:cNvSpPr txBox="1"/>
          <p:nvPr/>
        </p:nvSpPr>
        <p:spPr>
          <a:xfrm>
            <a:off x="0" y="-978927"/>
            <a:ext cx="3650944" cy="7345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4"/>
              <a:buFont typeface="Arial"/>
              <a:buNone/>
            </a:pPr>
            <a:r>
              <a:rPr lang="en-US" sz="1904" b="1" i="0" u="none" strike="noStrike" cap="none">
                <a:solidFill>
                  <a:schemeClr val="dk1"/>
                </a:solidFill>
                <a:latin typeface="Arial"/>
                <a:ea typeface="Arial"/>
                <a:cs typeface="Arial"/>
                <a:sym typeface="Arial"/>
              </a:rPr>
              <a:t>Final page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34"/>
              <a:buFont typeface="Arial"/>
              <a:buNone/>
            </a:pPr>
            <a:r>
              <a:rPr lang="en-US" sz="1134" b="0" i="0" u="none" strike="noStrike" cap="none">
                <a:solidFill>
                  <a:schemeClr val="dk1"/>
                </a:solidFill>
                <a:latin typeface="Arial"/>
                <a:ea typeface="Arial"/>
                <a:cs typeface="Arial"/>
                <a:sym typeface="Arial"/>
              </a:rPr>
              <a:t>This is a layout used for the final page of presentation references.</a:t>
            </a:r>
            <a:endParaRPr sz="1134" b="0" i="0" u="none" strike="noStrike" cap="none">
              <a:solidFill>
                <a:schemeClr val="dk1"/>
              </a:solidFill>
              <a:latin typeface="Arial"/>
              <a:ea typeface="Arial"/>
              <a:cs typeface="Arial"/>
              <a:sym typeface="Arial"/>
            </a:endParaRPr>
          </a:p>
        </p:txBody>
      </p:sp>
      <p:sp>
        <p:nvSpPr>
          <p:cNvPr id="41" name="Google Shape;41;p25"/>
          <p:cNvSpPr txBox="1">
            <a:spLocks noGrp="1"/>
          </p:cNvSpPr>
          <p:nvPr>
            <p:ph type="sldNum" idx="12"/>
          </p:nvPr>
        </p:nvSpPr>
        <p:spPr>
          <a:xfrm>
            <a:off x="11059188" y="6160111"/>
            <a:ext cx="419711" cy="23131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 Blue Bar" type="twoObj">
  <p:cSld name="TWO_OBJECTS">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835201" y="916200"/>
            <a:ext cx="7056072" cy="69562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2600"/>
              <a:buFont typeface="Lucida Sans"/>
              <a:buNone/>
              <a:defRPr cap="none">
                <a:latin typeface="Lucida Sans"/>
                <a:ea typeface="Lucida Sans"/>
                <a:cs typeface="Lucida Sans"/>
                <a:sym typeface="Lucid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7"/>
          <p:cNvSpPr txBox="1">
            <a:spLocks noGrp="1"/>
          </p:cNvSpPr>
          <p:nvPr>
            <p:ph type="body" idx="1"/>
          </p:nvPr>
        </p:nvSpPr>
        <p:spPr>
          <a:xfrm>
            <a:off x="828000" y="1836000"/>
            <a:ext cx="4752000" cy="4113626"/>
          </a:xfrm>
          <a:prstGeom prst="rect">
            <a:avLst/>
          </a:prstGeom>
          <a:noFill/>
          <a:ln>
            <a:noFill/>
          </a:ln>
        </p:spPr>
        <p:txBody>
          <a:bodyPr spcFirstLastPara="1" wrap="square" lIns="0" tIns="0" rIns="0" bIns="0" anchor="t" anchorCtr="0">
            <a:normAutofit/>
          </a:bodyPr>
          <a:lstStyle>
            <a:lvl1pPr marL="457200" lvl="0" indent="-342900" algn="l">
              <a:lnSpc>
                <a:spcPct val="110000"/>
              </a:lnSpc>
              <a:spcBef>
                <a:spcPts val="945"/>
              </a:spcBef>
              <a:spcAft>
                <a:spcPts val="0"/>
              </a:spcAft>
              <a:buSzPts val="1800"/>
              <a:buChar char="–"/>
              <a:defRPr/>
            </a:lvl1pPr>
            <a:lvl2pPr marL="914400" lvl="1" indent="-342900" algn="l">
              <a:lnSpc>
                <a:spcPct val="110000"/>
              </a:lnSpc>
              <a:spcBef>
                <a:spcPts val="400"/>
              </a:spcBef>
              <a:spcAft>
                <a:spcPts val="0"/>
              </a:spcAft>
              <a:buSzPts val="1800"/>
              <a:buChar char="—"/>
              <a:defRPr/>
            </a:lvl2pPr>
            <a:lvl3pPr marL="1371600" lvl="2" indent="-342900" algn="l">
              <a:lnSpc>
                <a:spcPct val="110000"/>
              </a:lnSpc>
              <a:spcBef>
                <a:spcPts val="472"/>
              </a:spcBef>
              <a:spcAft>
                <a:spcPts val="0"/>
              </a:spcAft>
              <a:buSzPts val="1800"/>
              <a:buChar char="o"/>
              <a:defRPr/>
            </a:lvl3pPr>
            <a:lvl4pPr marL="1828800" lvl="3" indent="-342900" algn="l">
              <a:lnSpc>
                <a:spcPct val="110000"/>
              </a:lnSpc>
              <a:spcBef>
                <a:spcPts val="472"/>
              </a:spcBef>
              <a:spcAft>
                <a:spcPts val="0"/>
              </a:spcAft>
              <a:buSzPts val="1800"/>
              <a:buChar char="▪"/>
              <a:defRPr/>
            </a:lvl4pPr>
            <a:lvl5pPr marL="2286000" lvl="4" indent="-342900" algn="l">
              <a:lnSpc>
                <a:spcPct val="110000"/>
              </a:lnSpc>
              <a:spcBef>
                <a:spcPts val="472"/>
              </a:spcBef>
              <a:spcAft>
                <a:spcPts val="0"/>
              </a:spcAft>
              <a:buSzPts val="1800"/>
              <a:buChar char="•"/>
              <a:defRPr/>
            </a:lvl5pPr>
            <a:lvl6pPr marL="2743200" lvl="5" indent="-342900" algn="l">
              <a:lnSpc>
                <a:spcPct val="90000"/>
              </a:lnSpc>
              <a:spcBef>
                <a:spcPts val="472"/>
              </a:spcBef>
              <a:spcAft>
                <a:spcPts val="0"/>
              </a:spcAft>
              <a:buClr>
                <a:schemeClr val="dk1"/>
              </a:buClr>
              <a:buSzPts val="1800"/>
              <a:buChar char="•"/>
              <a:defRPr/>
            </a:lvl6pPr>
            <a:lvl7pPr marL="3200400" lvl="6" indent="-342900" algn="l">
              <a:lnSpc>
                <a:spcPct val="90000"/>
              </a:lnSpc>
              <a:spcBef>
                <a:spcPts val="472"/>
              </a:spcBef>
              <a:spcAft>
                <a:spcPts val="0"/>
              </a:spcAft>
              <a:buClr>
                <a:schemeClr val="dk1"/>
              </a:buClr>
              <a:buSzPts val="1800"/>
              <a:buChar char="•"/>
              <a:defRPr/>
            </a:lvl7pPr>
            <a:lvl8pPr marL="3657600" lvl="7" indent="-342900" algn="l">
              <a:lnSpc>
                <a:spcPct val="90000"/>
              </a:lnSpc>
              <a:spcBef>
                <a:spcPts val="472"/>
              </a:spcBef>
              <a:spcAft>
                <a:spcPts val="0"/>
              </a:spcAft>
              <a:buClr>
                <a:schemeClr val="dk1"/>
              </a:buClr>
              <a:buSzPts val="1800"/>
              <a:buChar char="•"/>
              <a:defRPr/>
            </a:lvl8pPr>
            <a:lvl9pPr marL="4114800" lvl="8" indent="-342900" algn="l">
              <a:lnSpc>
                <a:spcPct val="90000"/>
              </a:lnSpc>
              <a:spcBef>
                <a:spcPts val="472"/>
              </a:spcBef>
              <a:spcAft>
                <a:spcPts val="0"/>
              </a:spcAft>
              <a:buClr>
                <a:schemeClr val="dk1"/>
              </a:buClr>
              <a:buSzPts val="1800"/>
              <a:buChar char="•"/>
              <a:defRPr/>
            </a:lvl9pPr>
          </a:lstStyle>
          <a:p>
            <a:endParaRPr/>
          </a:p>
        </p:txBody>
      </p:sp>
      <p:sp>
        <p:nvSpPr>
          <p:cNvPr id="45" name="Google Shape;45;p27"/>
          <p:cNvSpPr txBox="1">
            <a:spLocks noGrp="1"/>
          </p:cNvSpPr>
          <p:nvPr>
            <p:ph type="body" idx="2"/>
          </p:nvPr>
        </p:nvSpPr>
        <p:spPr>
          <a:xfrm>
            <a:off x="5832247" y="1836000"/>
            <a:ext cx="4752000" cy="4113626"/>
          </a:xfrm>
          <a:prstGeom prst="rect">
            <a:avLst/>
          </a:prstGeom>
          <a:noFill/>
          <a:ln>
            <a:noFill/>
          </a:ln>
        </p:spPr>
        <p:txBody>
          <a:bodyPr spcFirstLastPara="1" wrap="square" lIns="0" tIns="0" rIns="0" bIns="0" anchor="t" anchorCtr="0">
            <a:normAutofit/>
          </a:bodyPr>
          <a:lstStyle>
            <a:lvl1pPr marL="457200" lvl="0" indent="-342900" algn="l">
              <a:lnSpc>
                <a:spcPct val="110000"/>
              </a:lnSpc>
              <a:spcBef>
                <a:spcPts val="945"/>
              </a:spcBef>
              <a:spcAft>
                <a:spcPts val="0"/>
              </a:spcAft>
              <a:buSzPts val="1800"/>
              <a:buChar char="–"/>
              <a:defRPr/>
            </a:lvl1pPr>
            <a:lvl2pPr marL="914400" lvl="1" indent="-342900" algn="l">
              <a:lnSpc>
                <a:spcPct val="110000"/>
              </a:lnSpc>
              <a:spcBef>
                <a:spcPts val="400"/>
              </a:spcBef>
              <a:spcAft>
                <a:spcPts val="0"/>
              </a:spcAft>
              <a:buSzPts val="1800"/>
              <a:buChar char="—"/>
              <a:defRPr/>
            </a:lvl2pPr>
            <a:lvl3pPr marL="1371600" lvl="2" indent="-342900" algn="l">
              <a:lnSpc>
                <a:spcPct val="110000"/>
              </a:lnSpc>
              <a:spcBef>
                <a:spcPts val="472"/>
              </a:spcBef>
              <a:spcAft>
                <a:spcPts val="0"/>
              </a:spcAft>
              <a:buSzPts val="1800"/>
              <a:buChar char="o"/>
              <a:defRPr/>
            </a:lvl3pPr>
            <a:lvl4pPr marL="1828800" lvl="3" indent="-342900" algn="l">
              <a:lnSpc>
                <a:spcPct val="110000"/>
              </a:lnSpc>
              <a:spcBef>
                <a:spcPts val="472"/>
              </a:spcBef>
              <a:spcAft>
                <a:spcPts val="0"/>
              </a:spcAft>
              <a:buSzPts val="1800"/>
              <a:buChar char="▪"/>
              <a:defRPr/>
            </a:lvl4pPr>
            <a:lvl5pPr marL="2286000" lvl="4" indent="-342900" algn="l">
              <a:lnSpc>
                <a:spcPct val="110000"/>
              </a:lnSpc>
              <a:spcBef>
                <a:spcPts val="472"/>
              </a:spcBef>
              <a:spcAft>
                <a:spcPts val="0"/>
              </a:spcAft>
              <a:buSzPts val="1800"/>
              <a:buChar char="•"/>
              <a:defRPr/>
            </a:lvl5pPr>
            <a:lvl6pPr marL="2743200" lvl="5" indent="-342900" algn="l">
              <a:lnSpc>
                <a:spcPct val="90000"/>
              </a:lnSpc>
              <a:spcBef>
                <a:spcPts val="472"/>
              </a:spcBef>
              <a:spcAft>
                <a:spcPts val="0"/>
              </a:spcAft>
              <a:buClr>
                <a:schemeClr val="dk1"/>
              </a:buClr>
              <a:buSzPts val="1800"/>
              <a:buChar char="•"/>
              <a:defRPr/>
            </a:lvl6pPr>
            <a:lvl7pPr marL="3200400" lvl="6" indent="-342900" algn="l">
              <a:lnSpc>
                <a:spcPct val="90000"/>
              </a:lnSpc>
              <a:spcBef>
                <a:spcPts val="472"/>
              </a:spcBef>
              <a:spcAft>
                <a:spcPts val="0"/>
              </a:spcAft>
              <a:buClr>
                <a:schemeClr val="dk1"/>
              </a:buClr>
              <a:buSzPts val="1800"/>
              <a:buChar char="•"/>
              <a:defRPr/>
            </a:lvl7pPr>
            <a:lvl8pPr marL="3657600" lvl="7" indent="-342900" algn="l">
              <a:lnSpc>
                <a:spcPct val="90000"/>
              </a:lnSpc>
              <a:spcBef>
                <a:spcPts val="472"/>
              </a:spcBef>
              <a:spcAft>
                <a:spcPts val="0"/>
              </a:spcAft>
              <a:buClr>
                <a:schemeClr val="dk1"/>
              </a:buClr>
              <a:buSzPts val="1800"/>
              <a:buChar char="•"/>
              <a:defRPr/>
            </a:lvl8pPr>
            <a:lvl9pPr marL="4114800" lvl="8" indent="-342900" algn="l">
              <a:lnSpc>
                <a:spcPct val="90000"/>
              </a:lnSpc>
              <a:spcBef>
                <a:spcPts val="472"/>
              </a:spcBef>
              <a:spcAft>
                <a:spcPts val="0"/>
              </a:spcAft>
              <a:buClr>
                <a:schemeClr val="dk1"/>
              </a:buClr>
              <a:buSzPts val="1800"/>
              <a:buChar char="•"/>
              <a:defRPr/>
            </a:lvl9pPr>
          </a:lstStyle>
          <a:p>
            <a:endParaRPr/>
          </a:p>
        </p:txBody>
      </p:sp>
      <p:sp>
        <p:nvSpPr>
          <p:cNvPr id="46" name="Google Shape;46;p27"/>
          <p:cNvSpPr/>
          <p:nvPr/>
        </p:nvSpPr>
        <p:spPr>
          <a:xfrm>
            <a:off x="0" y="0"/>
            <a:ext cx="137160" cy="6483350"/>
          </a:xfrm>
          <a:prstGeom prst="rect">
            <a:avLst/>
          </a:prstGeom>
          <a:solidFill>
            <a:srgbClr val="E5E3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pic>
        <p:nvPicPr>
          <p:cNvPr id="47" name="Google Shape;47;p27"/>
          <p:cNvPicPr preferRelativeResize="0"/>
          <p:nvPr/>
        </p:nvPicPr>
        <p:blipFill rotWithShape="1">
          <a:blip r:embed="rId2">
            <a:alphaModFix/>
          </a:blip>
          <a:srcRect/>
          <a:stretch/>
        </p:blipFill>
        <p:spPr>
          <a:xfrm>
            <a:off x="10322084" y="0"/>
            <a:ext cx="1156815" cy="789769"/>
          </a:xfrm>
          <a:prstGeom prst="rect">
            <a:avLst/>
          </a:prstGeom>
          <a:noFill/>
          <a:ln>
            <a:noFill/>
          </a:ln>
        </p:spPr>
      </p:pic>
      <p:sp>
        <p:nvSpPr>
          <p:cNvPr id="48" name="Google Shape;48;p27"/>
          <p:cNvSpPr txBox="1">
            <a:spLocks noGrp="1"/>
          </p:cNvSpPr>
          <p:nvPr>
            <p:ph type="sldNum" idx="12"/>
          </p:nvPr>
        </p:nvSpPr>
        <p:spPr>
          <a:xfrm>
            <a:off x="11059188" y="6160111"/>
            <a:ext cx="419711" cy="23131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9" name="Google Shape;49;p27"/>
          <p:cNvSpPr txBox="1"/>
          <p:nvPr/>
        </p:nvSpPr>
        <p:spPr>
          <a:xfrm>
            <a:off x="9686003" y="6227010"/>
            <a:ext cx="1272161" cy="172800"/>
          </a:xfrm>
          <a:prstGeom prst="rect">
            <a:avLst/>
          </a:prstGeom>
          <a:noFill/>
          <a:ln>
            <a:noFill/>
          </a:ln>
        </p:spPr>
        <p:txBody>
          <a:bodyPr spcFirstLastPara="1" wrap="square" lIns="0" tIns="0" rIns="0" bIns="0" anchor="t" anchorCtr="0">
            <a:normAutofit/>
          </a:bodyPr>
          <a:lstStyle/>
          <a:p>
            <a:pPr marL="0" marR="0" lvl="0" indent="0" algn="l" rtl="0">
              <a:lnSpc>
                <a:spcPct val="110000"/>
              </a:lnSpc>
              <a:spcBef>
                <a:spcPts val="0"/>
              </a:spcBef>
              <a:spcAft>
                <a:spcPts val="0"/>
              </a:spcAft>
              <a:buClr>
                <a:schemeClr val="accent1"/>
              </a:buClr>
              <a:buSzPts val="900"/>
              <a:buFont typeface="Arial"/>
              <a:buNone/>
            </a:pPr>
            <a:r>
              <a:rPr lang="en-US" sz="900" b="0" i="0" u="none" strike="noStrike" cap="none">
                <a:solidFill>
                  <a:schemeClr val="dk1"/>
                </a:solidFill>
                <a:latin typeface="Arial"/>
                <a:ea typeface="Arial"/>
                <a:cs typeface="Arial"/>
                <a:sym typeface="Arial"/>
              </a:rPr>
              <a:t>© KONICA MINOLTA</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5201" y="306600"/>
            <a:ext cx="8611017" cy="695624"/>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2600"/>
              <a:buFont typeface="Arial"/>
              <a:buNone/>
              <a:defRPr sz="2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5201" y="1836000"/>
            <a:ext cx="6007302" cy="4113626"/>
          </a:xfrm>
          <a:prstGeom prst="rect">
            <a:avLst/>
          </a:prstGeom>
          <a:noFill/>
          <a:ln>
            <a:noFill/>
          </a:ln>
        </p:spPr>
        <p:txBody>
          <a:bodyPr spcFirstLastPara="1" wrap="square" lIns="0" tIns="0" rIns="0" bIns="0" anchor="t" anchorCtr="0">
            <a:normAutofit/>
          </a:bodyPr>
          <a:lstStyle>
            <a:lvl1pPr marL="457200" marR="0" lvl="0" indent="-317500" algn="l" rtl="0">
              <a:lnSpc>
                <a:spcPct val="110000"/>
              </a:lnSpc>
              <a:spcBef>
                <a:spcPts val="945"/>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17500" algn="l" rtl="0">
              <a:lnSpc>
                <a:spcPct val="110000"/>
              </a:lnSpc>
              <a:spcBef>
                <a:spcPts val="4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10000"/>
              </a:lnSpc>
              <a:spcBef>
                <a:spcPts val="472"/>
              </a:spcBef>
              <a:spcAft>
                <a:spcPts val="0"/>
              </a:spcAft>
              <a:buClr>
                <a:schemeClr val="accent1"/>
              </a:buClr>
              <a:buSzPts val="1400"/>
              <a:buFont typeface="Courier New"/>
              <a:buChar char="o"/>
              <a:defRPr sz="1400" b="0" i="0" u="none" strike="noStrike" cap="none">
                <a:solidFill>
                  <a:schemeClr val="dk1"/>
                </a:solidFill>
                <a:latin typeface="Arial"/>
                <a:ea typeface="Arial"/>
                <a:cs typeface="Arial"/>
                <a:sym typeface="Arial"/>
              </a:defRPr>
            </a:lvl3pPr>
            <a:lvl4pPr marL="1828800" marR="0" lvl="3" indent="-317500" algn="l" rtl="0">
              <a:lnSpc>
                <a:spcPct val="110000"/>
              </a:lnSpc>
              <a:spcBef>
                <a:spcPts val="472"/>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4pPr>
            <a:lvl5pPr marL="2286000" marR="0" lvl="4" indent="-317500" algn="l" rtl="0">
              <a:lnSpc>
                <a:spcPct val="110000"/>
              </a:lnSpc>
              <a:spcBef>
                <a:spcPts val="472"/>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6pPr>
            <a:lvl7pPr marL="3200400" marR="0" lvl="6"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7pPr>
            <a:lvl8pPr marL="3657600" marR="0" lvl="7"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8pPr>
            <a:lvl9pPr marL="4114800" marR="0" lvl="8"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9pPr>
          </a:lstStyle>
          <a:p>
            <a:endParaRPr/>
          </a:p>
        </p:txBody>
      </p:sp>
      <p:sp>
        <p:nvSpPr>
          <p:cNvPr id="12" name="Google Shape;12;p17"/>
          <p:cNvSpPr txBox="1">
            <a:spLocks noGrp="1"/>
          </p:cNvSpPr>
          <p:nvPr>
            <p:ph type="sldNum" idx="12"/>
          </p:nvPr>
        </p:nvSpPr>
        <p:spPr>
          <a:xfrm>
            <a:off x="11059188" y="6160111"/>
            <a:ext cx="419711" cy="23131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4.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8.png"/><Relationship Id="rId7" Type="http://schemas.openxmlformats.org/officeDocument/2006/relationships/image" Target="../media/image31.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33.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Google Shape;55;p1" descr="D:\Illustration\logos\SEC\sec2017_cropped.png"/>
          <p:cNvPicPr preferRelativeResize="0"/>
          <p:nvPr/>
        </p:nvPicPr>
        <p:blipFill rotWithShape="1">
          <a:blip r:embed="rId3">
            <a:alphaModFix/>
          </a:blip>
          <a:srcRect/>
          <a:stretch/>
        </p:blipFill>
        <p:spPr>
          <a:xfrm>
            <a:off x="123659" y="140291"/>
            <a:ext cx="726946" cy="444245"/>
          </a:xfrm>
          <a:prstGeom prst="rect">
            <a:avLst/>
          </a:prstGeom>
          <a:noFill/>
          <a:ln>
            <a:noFill/>
          </a:ln>
        </p:spPr>
      </p:pic>
      <p:pic>
        <p:nvPicPr>
          <p:cNvPr id="56" name="Google Shape;56;p1" descr="D:\Dispatcher\Cloud\Logos\logo_stratus-a.png"/>
          <p:cNvPicPr preferRelativeResize="0"/>
          <p:nvPr/>
        </p:nvPicPr>
        <p:blipFill rotWithShape="1">
          <a:blip r:embed="rId4">
            <a:alphaModFix/>
          </a:blip>
          <a:srcRect/>
          <a:stretch/>
        </p:blipFill>
        <p:spPr>
          <a:xfrm>
            <a:off x="1192976" y="2179741"/>
            <a:ext cx="4877855" cy="1209468"/>
          </a:xfrm>
          <a:prstGeom prst="rect">
            <a:avLst/>
          </a:prstGeom>
          <a:noFill/>
          <a:ln>
            <a:noFill/>
          </a:ln>
        </p:spPr>
      </p:pic>
      <p:pic>
        <p:nvPicPr>
          <p:cNvPr id="57" name="Google Shape;57;p1"/>
          <p:cNvPicPr preferRelativeResize="0"/>
          <p:nvPr/>
        </p:nvPicPr>
        <p:blipFill rotWithShape="1">
          <a:blip r:embed="rId5">
            <a:alphaModFix/>
          </a:blip>
          <a:srcRect/>
          <a:stretch/>
        </p:blipFill>
        <p:spPr>
          <a:xfrm>
            <a:off x="6343878" y="1392176"/>
            <a:ext cx="4907395" cy="3832588"/>
          </a:xfrm>
          <a:prstGeom prst="rect">
            <a:avLst/>
          </a:prstGeom>
          <a:noFill/>
          <a:ln>
            <a:noFill/>
          </a:ln>
        </p:spPr>
      </p:pic>
      <p:sp>
        <p:nvSpPr>
          <p:cNvPr id="58" name="Google Shape;58;p1"/>
          <p:cNvSpPr txBox="1">
            <a:spLocks noGrp="1"/>
          </p:cNvSpPr>
          <p:nvPr>
            <p:ph type="sldNum" idx="12"/>
          </p:nvPr>
        </p:nvSpPr>
        <p:spPr>
          <a:xfrm>
            <a:off x="11059188" y="6160111"/>
            <a:ext cx="419700" cy="23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fld id="{00000000-1234-1234-1234-123412341234}" type="slidenum">
              <a:rPr lang="en-US"/>
              <a:t>1</a:t>
            </a:fld>
            <a:endParaRPr/>
          </a:p>
        </p:txBody>
      </p:sp>
      <p:sp>
        <p:nvSpPr>
          <p:cNvPr id="59" name="Google Shape;59;p1"/>
          <p:cNvSpPr txBox="1"/>
          <p:nvPr/>
        </p:nvSpPr>
        <p:spPr>
          <a:xfrm>
            <a:off x="2009425" y="3574100"/>
            <a:ext cx="4061400" cy="7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b="1">
                <a:solidFill>
                  <a:schemeClr val="dk1"/>
                </a:solidFill>
              </a:rPr>
              <a:t>Sales Training</a:t>
            </a:r>
            <a:endParaRPr sz="2600" b="1">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ceafa5deed_0_19"/>
          <p:cNvSpPr/>
          <p:nvPr/>
        </p:nvSpPr>
        <p:spPr>
          <a:xfrm>
            <a:off x="6852619" y="1086416"/>
            <a:ext cx="4399200" cy="5006700"/>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225" name="Google Shape;225;g2ceafa5deed_0_19"/>
          <p:cNvSpPr txBox="1"/>
          <p:nvPr/>
        </p:nvSpPr>
        <p:spPr>
          <a:xfrm>
            <a:off x="270471" y="0"/>
            <a:ext cx="8722800" cy="695700"/>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accent1"/>
                </a:solidFill>
              </a:rPr>
              <a:t>People-Based Workflows</a:t>
            </a:r>
            <a:endParaRPr sz="1400" b="0" i="0" u="none" strike="noStrike" cap="none">
              <a:solidFill>
                <a:srgbClr val="000000"/>
              </a:solidFill>
              <a:latin typeface="Arial"/>
              <a:ea typeface="Arial"/>
              <a:cs typeface="Arial"/>
              <a:sym typeface="Arial"/>
            </a:endParaRPr>
          </a:p>
        </p:txBody>
      </p:sp>
      <p:sp>
        <p:nvSpPr>
          <p:cNvPr id="226" name="Google Shape;226;g2ceafa5deed_0_19"/>
          <p:cNvSpPr/>
          <p:nvPr/>
        </p:nvSpPr>
        <p:spPr>
          <a:xfrm>
            <a:off x="6725130" y="1830026"/>
            <a:ext cx="4526700" cy="3047100"/>
          </a:xfrm>
          <a:prstGeom prst="rect">
            <a:avLst/>
          </a:prstGeom>
          <a:noFill/>
          <a:ln>
            <a:noFill/>
          </a:ln>
        </p:spPr>
        <p:txBody>
          <a:bodyPr spcFirstLastPara="1" wrap="square" lIns="91425" tIns="45700" rIns="91425" bIns="45700" anchor="t" anchorCtr="0">
            <a:noAutofit/>
          </a:bodyPr>
          <a:lstStyle/>
          <a:p>
            <a:pPr marL="857222" marR="0" lvl="1" indent="-368300" algn="l" rtl="0">
              <a:lnSpc>
                <a:spcPct val="100000"/>
              </a:lnSpc>
              <a:spcBef>
                <a:spcPts val="0"/>
              </a:spcBef>
              <a:spcAft>
                <a:spcPts val="0"/>
              </a:spcAft>
              <a:buClr>
                <a:schemeClr val="dk1"/>
              </a:buClr>
              <a:buSzPts val="2000"/>
              <a:buFont typeface="Courier New"/>
              <a:buChar char="o"/>
            </a:pPr>
            <a:r>
              <a:rPr lang="en-US" sz="2000">
                <a:solidFill>
                  <a:schemeClr val="dk1"/>
                </a:solidFill>
              </a:rPr>
              <a:t>Combine </a:t>
            </a:r>
            <a:r>
              <a:rPr lang="en-US" sz="2000" b="1">
                <a:solidFill>
                  <a:schemeClr val="accent1"/>
                </a:solidFill>
              </a:rPr>
              <a:t>IDP</a:t>
            </a:r>
            <a:r>
              <a:rPr lang="en-US" sz="2000">
                <a:solidFill>
                  <a:schemeClr val="dk1"/>
                </a:solidFill>
              </a:rPr>
              <a:t> with </a:t>
            </a:r>
            <a:r>
              <a:rPr lang="en-US" sz="2000" b="1">
                <a:solidFill>
                  <a:schemeClr val="accent1"/>
                </a:solidFill>
              </a:rPr>
              <a:t>human touchpoints</a:t>
            </a:r>
            <a:br>
              <a:rPr lang="en-US" sz="2000">
                <a:solidFill>
                  <a:schemeClr val="accent1"/>
                </a:solidFill>
              </a:rPr>
            </a:br>
            <a:endParaRPr sz="2000">
              <a:solidFill>
                <a:schemeClr val="accent1"/>
              </a:solidFill>
            </a:endParaRPr>
          </a:p>
          <a:p>
            <a:pPr marL="857222" marR="0" lvl="1" indent="-368300" algn="l" rtl="0">
              <a:lnSpc>
                <a:spcPct val="100000"/>
              </a:lnSpc>
              <a:spcBef>
                <a:spcPts val="0"/>
              </a:spcBef>
              <a:spcAft>
                <a:spcPts val="0"/>
              </a:spcAft>
              <a:buClr>
                <a:schemeClr val="dk1"/>
              </a:buClr>
              <a:buSzPts val="2000"/>
              <a:buFont typeface="Courier New"/>
              <a:buChar char="o"/>
            </a:pPr>
            <a:r>
              <a:rPr lang="en-US" sz="2000">
                <a:solidFill>
                  <a:schemeClr val="dk1"/>
                </a:solidFill>
              </a:rPr>
              <a:t>Facilitate workflows that require manual intervention with </a:t>
            </a:r>
            <a:r>
              <a:rPr lang="en-US" sz="2000" b="1">
                <a:solidFill>
                  <a:schemeClr val="accent1"/>
                </a:solidFill>
              </a:rPr>
              <a:t>ease</a:t>
            </a:r>
            <a:br>
              <a:rPr lang="en-US" sz="2000">
                <a:solidFill>
                  <a:schemeClr val="dk1"/>
                </a:solidFill>
              </a:rPr>
            </a:br>
            <a:endParaRPr sz="2000">
              <a:solidFill>
                <a:schemeClr val="dk1"/>
              </a:solidFill>
            </a:endParaRPr>
          </a:p>
          <a:p>
            <a:pPr marL="857222" marR="0" lvl="1" indent="-368300" algn="l" rtl="0">
              <a:lnSpc>
                <a:spcPct val="100000"/>
              </a:lnSpc>
              <a:spcBef>
                <a:spcPts val="0"/>
              </a:spcBef>
              <a:spcAft>
                <a:spcPts val="0"/>
              </a:spcAft>
              <a:buClr>
                <a:schemeClr val="dk1"/>
              </a:buClr>
              <a:buSzPts val="2000"/>
              <a:buFont typeface="Courier New"/>
              <a:buChar char="o"/>
            </a:pPr>
            <a:r>
              <a:rPr lang="en-US" sz="2000" b="1">
                <a:solidFill>
                  <a:schemeClr val="accent1"/>
                </a:solidFill>
              </a:rPr>
              <a:t>Automated</a:t>
            </a:r>
            <a:r>
              <a:rPr lang="en-US" sz="2000">
                <a:solidFill>
                  <a:schemeClr val="dk1"/>
                </a:solidFill>
              </a:rPr>
              <a:t> job notifications</a:t>
            </a:r>
            <a:br>
              <a:rPr lang="en-US" sz="2000">
                <a:solidFill>
                  <a:schemeClr val="dk1"/>
                </a:solidFill>
              </a:rPr>
            </a:br>
            <a:endParaRPr sz="2000">
              <a:solidFill>
                <a:schemeClr val="dk1"/>
              </a:solidFill>
            </a:endParaRPr>
          </a:p>
          <a:p>
            <a:pPr marL="857222" marR="0" lvl="1" indent="-368300" algn="l" rtl="0">
              <a:lnSpc>
                <a:spcPct val="100000"/>
              </a:lnSpc>
              <a:spcBef>
                <a:spcPts val="0"/>
              </a:spcBef>
              <a:spcAft>
                <a:spcPts val="0"/>
              </a:spcAft>
              <a:buClr>
                <a:schemeClr val="dk1"/>
              </a:buClr>
              <a:buSzPts val="2000"/>
              <a:buFont typeface="Courier New"/>
              <a:buChar char="o"/>
            </a:pPr>
            <a:r>
              <a:rPr lang="en-US" sz="2000">
                <a:solidFill>
                  <a:schemeClr val="dk1"/>
                </a:solidFill>
              </a:rPr>
              <a:t>Supports </a:t>
            </a:r>
            <a:r>
              <a:rPr lang="en-US" sz="2000" b="1">
                <a:solidFill>
                  <a:schemeClr val="accent1"/>
                </a:solidFill>
              </a:rPr>
              <a:t>shared job queues and group</a:t>
            </a:r>
            <a:r>
              <a:rPr lang="en-US" sz="2000">
                <a:solidFill>
                  <a:schemeClr val="dk1"/>
                </a:solidFill>
              </a:rPr>
              <a:t> distribution</a:t>
            </a:r>
            <a:br>
              <a:rPr lang="en-US" sz="2000">
                <a:solidFill>
                  <a:schemeClr val="dk1"/>
                </a:solidFill>
              </a:rPr>
            </a:br>
            <a:br>
              <a:rPr lang="en-US" sz="2000">
                <a:solidFill>
                  <a:schemeClr val="dk1"/>
                </a:solidFill>
              </a:rPr>
            </a:br>
            <a:endParaRPr sz="2000">
              <a:solidFill>
                <a:schemeClr val="dk1"/>
              </a:solidFill>
            </a:endParaRPr>
          </a:p>
        </p:txBody>
      </p:sp>
      <p:grpSp>
        <p:nvGrpSpPr>
          <p:cNvPr id="227" name="Google Shape;227;g2ceafa5deed_0_19"/>
          <p:cNvGrpSpPr/>
          <p:nvPr/>
        </p:nvGrpSpPr>
        <p:grpSpPr>
          <a:xfrm>
            <a:off x="450460" y="1756967"/>
            <a:ext cx="6070371" cy="2969427"/>
            <a:chOff x="395875" y="649850"/>
            <a:chExt cx="7882575" cy="3674125"/>
          </a:xfrm>
        </p:grpSpPr>
        <p:pic>
          <p:nvPicPr>
            <p:cNvPr id="228" name="Google Shape;228;g2ceafa5deed_0_19"/>
            <p:cNvPicPr preferRelativeResize="0"/>
            <p:nvPr/>
          </p:nvPicPr>
          <p:blipFill>
            <a:blip r:embed="rId3">
              <a:alphaModFix/>
            </a:blip>
            <a:stretch>
              <a:fillRect/>
            </a:stretch>
          </p:blipFill>
          <p:spPr>
            <a:xfrm>
              <a:off x="1409350" y="649850"/>
              <a:ext cx="6517400" cy="3674125"/>
            </a:xfrm>
            <a:prstGeom prst="rect">
              <a:avLst/>
            </a:prstGeom>
            <a:noFill/>
            <a:ln>
              <a:noFill/>
            </a:ln>
          </p:spPr>
        </p:pic>
        <p:pic>
          <p:nvPicPr>
            <p:cNvPr id="229" name="Google Shape;229;g2ceafa5deed_0_19"/>
            <p:cNvPicPr preferRelativeResize="0"/>
            <p:nvPr/>
          </p:nvPicPr>
          <p:blipFill>
            <a:blip r:embed="rId4">
              <a:alphaModFix/>
            </a:blip>
            <a:stretch>
              <a:fillRect/>
            </a:stretch>
          </p:blipFill>
          <p:spPr>
            <a:xfrm>
              <a:off x="395875" y="894575"/>
              <a:ext cx="1083498" cy="1687150"/>
            </a:xfrm>
            <a:prstGeom prst="rect">
              <a:avLst/>
            </a:prstGeom>
            <a:noFill/>
            <a:ln>
              <a:noFill/>
            </a:ln>
          </p:spPr>
        </p:pic>
        <p:pic>
          <p:nvPicPr>
            <p:cNvPr id="230" name="Google Shape;230;g2ceafa5deed_0_19"/>
            <p:cNvPicPr preferRelativeResize="0"/>
            <p:nvPr/>
          </p:nvPicPr>
          <p:blipFill>
            <a:blip r:embed="rId5">
              <a:alphaModFix/>
            </a:blip>
            <a:stretch>
              <a:fillRect/>
            </a:stretch>
          </p:blipFill>
          <p:spPr>
            <a:xfrm>
              <a:off x="1317150" y="1409602"/>
              <a:ext cx="861225" cy="1112200"/>
            </a:xfrm>
            <a:prstGeom prst="rect">
              <a:avLst/>
            </a:prstGeom>
            <a:noFill/>
            <a:ln>
              <a:noFill/>
            </a:ln>
          </p:spPr>
        </p:pic>
        <p:pic>
          <p:nvPicPr>
            <p:cNvPr id="231" name="Google Shape;231;g2ceafa5deed_0_19"/>
            <p:cNvPicPr preferRelativeResize="0"/>
            <p:nvPr/>
          </p:nvPicPr>
          <p:blipFill rotWithShape="1">
            <a:blip r:embed="rId6">
              <a:alphaModFix/>
            </a:blip>
            <a:srcRect/>
            <a:stretch/>
          </p:blipFill>
          <p:spPr>
            <a:xfrm>
              <a:off x="3037550" y="1409602"/>
              <a:ext cx="861225" cy="1112200"/>
            </a:xfrm>
            <a:prstGeom prst="rect">
              <a:avLst/>
            </a:prstGeom>
            <a:noFill/>
            <a:ln>
              <a:noFill/>
            </a:ln>
          </p:spPr>
        </p:pic>
        <p:pic>
          <p:nvPicPr>
            <p:cNvPr id="232" name="Google Shape;232;g2ceafa5deed_0_19"/>
            <p:cNvPicPr preferRelativeResize="0"/>
            <p:nvPr/>
          </p:nvPicPr>
          <p:blipFill rotWithShape="1">
            <a:blip r:embed="rId7">
              <a:alphaModFix/>
            </a:blip>
            <a:srcRect/>
            <a:stretch/>
          </p:blipFill>
          <p:spPr>
            <a:xfrm>
              <a:off x="4337313" y="2673177"/>
              <a:ext cx="861225" cy="1112200"/>
            </a:xfrm>
            <a:prstGeom prst="rect">
              <a:avLst/>
            </a:prstGeom>
            <a:noFill/>
            <a:ln>
              <a:noFill/>
            </a:ln>
          </p:spPr>
        </p:pic>
        <p:pic>
          <p:nvPicPr>
            <p:cNvPr id="233" name="Google Shape;233;g2ceafa5deed_0_19"/>
            <p:cNvPicPr preferRelativeResize="0"/>
            <p:nvPr/>
          </p:nvPicPr>
          <p:blipFill rotWithShape="1">
            <a:blip r:embed="rId8">
              <a:alphaModFix/>
            </a:blip>
            <a:srcRect/>
            <a:stretch/>
          </p:blipFill>
          <p:spPr>
            <a:xfrm>
              <a:off x="7417225" y="1229827"/>
              <a:ext cx="861225" cy="11122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9"/>
        <p:cNvGrpSpPr/>
        <p:nvPr/>
      </p:nvGrpSpPr>
      <p:grpSpPr>
        <a:xfrm>
          <a:off x="0" y="0"/>
          <a:ext cx="0" cy="0"/>
          <a:chOff x="0" y="0"/>
          <a:chExt cx="0" cy="0"/>
        </a:xfrm>
      </p:grpSpPr>
      <p:sp>
        <p:nvSpPr>
          <p:cNvPr id="450" name="Google Shape;450;g1f4befbf427_0_3"/>
          <p:cNvSpPr/>
          <p:nvPr/>
        </p:nvSpPr>
        <p:spPr>
          <a:xfrm>
            <a:off x="0" y="0"/>
            <a:ext cx="4714800" cy="64833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rgbClr val="FFFFFF"/>
              </a:solidFill>
              <a:latin typeface="Arial"/>
              <a:ea typeface="Arial"/>
              <a:cs typeface="Arial"/>
              <a:sym typeface="Arial"/>
            </a:endParaRPr>
          </a:p>
        </p:txBody>
      </p:sp>
      <p:sp>
        <p:nvSpPr>
          <p:cNvPr id="451" name="Google Shape;451;g1f4befbf427_0_3"/>
          <p:cNvSpPr txBox="1">
            <a:spLocks noGrp="1"/>
          </p:cNvSpPr>
          <p:nvPr>
            <p:ph type="ctrTitle"/>
          </p:nvPr>
        </p:nvSpPr>
        <p:spPr>
          <a:xfrm>
            <a:off x="-73125" y="2054043"/>
            <a:ext cx="4714800" cy="1486800"/>
          </a:xfrm>
          <a:prstGeom prst="rect">
            <a:avLst/>
          </a:prstGeom>
          <a:noFill/>
          <a:ln>
            <a:noFill/>
          </a:ln>
          <a:effectLst>
            <a:outerShdw blurRad="50800" dist="25400" dir="2700000" algn="tl" rotWithShape="0">
              <a:srgbClr val="000000">
                <a:alpha val="40000"/>
              </a:srgbClr>
            </a:outerShdw>
          </a:effectLst>
        </p:spPr>
        <p:txBody>
          <a:bodyPr spcFirstLastPara="1" wrap="square" lIns="0" tIns="0" rIns="0" bIns="0" anchor="ctr" anchorCtr="0">
            <a:normAutofit/>
          </a:bodyPr>
          <a:lstStyle/>
          <a:p>
            <a:pPr algn="ctr">
              <a:buClr>
                <a:schemeClr val="lt1"/>
              </a:buClr>
              <a:buSzPts val="3200"/>
            </a:pPr>
            <a:r>
              <a:rPr lang="en-US" sz="3200">
                <a:solidFill>
                  <a:schemeClr val="lt1"/>
                </a:solidFill>
                <a:latin typeface="Arial"/>
                <a:cs typeface="Arial"/>
                <a:sym typeface="Arial"/>
              </a:rPr>
              <a:t>Key Features</a:t>
            </a:r>
            <a:endParaRPr/>
          </a:p>
        </p:txBody>
      </p:sp>
      <p:sp>
        <p:nvSpPr>
          <p:cNvPr id="452" name="Google Shape;452;g1f4befbf427_0_3"/>
          <p:cNvSpPr txBox="1">
            <a:spLocks noGrp="1"/>
          </p:cNvSpPr>
          <p:nvPr>
            <p:ph type="sldNum" idx="12"/>
          </p:nvPr>
        </p:nvSpPr>
        <p:spPr>
          <a:xfrm>
            <a:off x="11059188" y="6160111"/>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40481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a:extLst>
            <a:ext uri="{FF2B5EF4-FFF2-40B4-BE49-F238E27FC236}">
              <a16:creationId xmlns:a16="http://schemas.microsoft.com/office/drawing/2014/main" id="{27D1A60B-719D-A8F0-FA4D-37C0A80AF879}"/>
            </a:ext>
          </a:extLst>
        </p:cNvPr>
        <p:cNvGrpSpPr/>
        <p:nvPr/>
      </p:nvGrpSpPr>
      <p:grpSpPr>
        <a:xfrm>
          <a:off x="0" y="0"/>
          <a:ext cx="0" cy="0"/>
          <a:chOff x="0" y="0"/>
          <a:chExt cx="0" cy="0"/>
        </a:xfrm>
      </p:grpSpPr>
      <p:sp>
        <p:nvSpPr>
          <p:cNvPr id="301" name="Google Shape;301;g2c88fc7f9e1_0_148">
            <a:extLst>
              <a:ext uri="{FF2B5EF4-FFF2-40B4-BE49-F238E27FC236}">
                <a16:creationId xmlns:a16="http://schemas.microsoft.com/office/drawing/2014/main" id="{DA61977D-CF73-9825-CA8E-9BAE37D04049}"/>
              </a:ext>
            </a:extLst>
          </p:cNvPr>
          <p:cNvSpPr txBox="1"/>
          <p:nvPr/>
        </p:nvSpPr>
        <p:spPr>
          <a:xfrm>
            <a:off x="270471" y="0"/>
            <a:ext cx="8722800" cy="695700"/>
          </a:xfrm>
          <a:prstGeom prst="rect">
            <a:avLst/>
          </a:prstGeom>
          <a:noFill/>
          <a:ln>
            <a:noFill/>
          </a:ln>
        </p:spPr>
        <p:txBody>
          <a:bodyPr spcFirstLastPara="1" wrap="square" lIns="84800" tIns="42400" rIns="84800" bIns="42400" anchor="ctr" anchorCtr="0">
            <a:normAutofit/>
          </a:bodyPr>
          <a:lstStyle/>
          <a:p>
            <a:pPr>
              <a:buSzPts val="2800"/>
            </a:pPr>
            <a:r>
              <a:rPr lang="en-US" sz="2800" dirty="0">
                <a:solidFill>
                  <a:schemeClr val="accent1"/>
                </a:solidFill>
              </a:rPr>
              <a:t>End-to-End Security</a:t>
            </a:r>
            <a:endParaRPr sz="1400" b="0" i="0" u="none" strike="noStrike" cap="none" dirty="0">
              <a:solidFill>
                <a:schemeClr val="accent1"/>
              </a:solidFill>
              <a:latin typeface="Arial"/>
              <a:ea typeface="Arial"/>
              <a:cs typeface="Arial"/>
              <a:sym typeface="Arial"/>
            </a:endParaRPr>
          </a:p>
        </p:txBody>
      </p:sp>
      <p:sp>
        <p:nvSpPr>
          <p:cNvPr id="302" name="Google Shape;302;g2c88fc7f9e1_0_148">
            <a:extLst>
              <a:ext uri="{FF2B5EF4-FFF2-40B4-BE49-F238E27FC236}">
                <a16:creationId xmlns:a16="http://schemas.microsoft.com/office/drawing/2014/main" id="{C4148131-59FA-218B-2C95-557A76284316}"/>
              </a:ext>
            </a:extLst>
          </p:cNvPr>
          <p:cNvSpPr/>
          <p:nvPr/>
        </p:nvSpPr>
        <p:spPr>
          <a:xfrm>
            <a:off x="137008" y="1937442"/>
            <a:ext cx="11382667" cy="295048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03" name="Google Shape;303;g2c88fc7f9e1_0_148">
            <a:extLst>
              <a:ext uri="{FF2B5EF4-FFF2-40B4-BE49-F238E27FC236}">
                <a16:creationId xmlns:a16="http://schemas.microsoft.com/office/drawing/2014/main" id="{96E51BCF-9988-4806-8B87-924774C0CDB3}"/>
              </a:ext>
            </a:extLst>
          </p:cNvPr>
          <p:cNvSpPr/>
          <p:nvPr/>
        </p:nvSpPr>
        <p:spPr>
          <a:xfrm>
            <a:off x="6928819" y="1086416"/>
            <a:ext cx="4399200" cy="4533106"/>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05" name="Google Shape;305;g2c88fc7f9e1_0_148">
            <a:extLst>
              <a:ext uri="{FF2B5EF4-FFF2-40B4-BE49-F238E27FC236}">
                <a16:creationId xmlns:a16="http://schemas.microsoft.com/office/drawing/2014/main" id="{8457C58E-7C44-6BDE-27FA-39A2057ACD38}"/>
              </a:ext>
            </a:extLst>
          </p:cNvPr>
          <p:cNvSpPr/>
          <p:nvPr/>
        </p:nvSpPr>
        <p:spPr>
          <a:xfrm>
            <a:off x="6724114" y="1838154"/>
            <a:ext cx="4526700" cy="3047100"/>
          </a:xfrm>
          <a:prstGeom prst="rect">
            <a:avLst/>
          </a:prstGeom>
          <a:noFill/>
          <a:ln>
            <a:noFill/>
          </a:ln>
        </p:spPr>
        <p:txBody>
          <a:bodyPr spcFirstLastPara="1" wrap="square" lIns="91425" tIns="45700" rIns="91425" bIns="45700" anchor="t" anchorCtr="0">
            <a:noAutofit/>
          </a:bodyPr>
          <a:lstStyle/>
          <a:p>
            <a:pPr marL="856615" lvl="1" indent="-342900">
              <a:buClr>
                <a:schemeClr val="dk1"/>
              </a:buClr>
              <a:buSzPts val="1600"/>
              <a:buFont typeface="Courier New"/>
              <a:buChar char="o"/>
            </a:pPr>
            <a:r>
              <a:rPr lang="en-US" sz="1600" dirty="0">
                <a:solidFill>
                  <a:schemeClr val="dk1"/>
                </a:solidFill>
              </a:rPr>
              <a:t>Multiple </a:t>
            </a:r>
            <a:r>
              <a:rPr lang="en-US" sz="1600" b="1" dirty="0">
                <a:solidFill>
                  <a:schemeClr val="accent1"/>
                </a:solidFill>
              </a:rPr>
              <a:t>configurable authentication methods</a:t>
            </a:r>
            <a:r>
              <a:rPr lang="en-US" sz="1600" dirty="0">
                <a:solidFill>
                  <a:schemeClr val="dk1"/>
                </a:solidFill>
              </a:rPr>
              <a:t> for the portal and MFPs, including card readers and single sign-on (SSO)</a:t>
            </a:r>
            <a:br>
              <a:rPr lang="en-US" sz="1600" dirty="0"/>
            </a:br>
            <a:endParaRPr lang="en-US" sz="1600">
              <a:solidFill>
                <a:schemeClr val="dk1"/>
              </a:solidFill>
            </a:endParaRPr>
          </a:p>
          <a:p>
            <a:pPr marL="856615" lvl="1" indent="-342900">
              <a:buClr>
                <a:schemeClr val="dk1"/>
              </a:buClr>
              <a:buSzPts val="1600"/>
              <a:buFont typeface="Courier New"/>
              <a:buChar char="o"/>
            </a:pPr>
            <a:r>
              <a:rPr lang="en-US" sz="1600" b="1" dirty="0">
                <a:solidFill>
                  <a:schemeClr val="accent1"/>
                </a:solidFill>
              </a:rPr>
              <a:t>Secure print release </a:t>
            </a:r>
            <a:r>
              <a:rPr lang="en-US" sz="1600" dirty="0">
                <a:solidFill>
                  <a:schemeClr val="tx1"/>
                </a:solidFill>
              </a:rPr>
              <a:t>with Release2Me </a:t>
            </a:r>
          </a:p>
          <a:p>
            <a:pPr marL="856615" lvl="1" indent="-342900">
              <a:buClr>
                <a:schemeClr val="dk1"/>
              </a:buClr>
              <a:buSzPts val="1600"/>
              <a:buFont typeface="Courier New"/>
              <a:buChar char="o"/>
            </a:pPr>
            <a:endParaRPr lang="en-US" sz="1600" dirty="0"/>
          </a:p>
          <a:p>
            <a:pPr marL="856615" lvl="1" indent="-342900">
              <a:buClr>
                <a:schemeClr val="dk1"/>
              </a:buClr>
              <a:buSzPts val="1600"/>
              <a:buFont typeface="Courier New"/>
              <a:buChar char="o"/>
            </a:pPr>
            <a:r>
              <a:rPr lang="en-US" sz="1600" b="1" dirty="0">
                <a:solidFill>
                  <a:schemeClr val="accent1"/>
                </a:solidFill>
              </a:rPr>
              <a:t>MFP security</a:t>
            </a:r>
            <a:r>
              <a:rPr lang="en-US" sz="1600" dirty="0"/>
              <a:t> compliance monitoring</a:t>
            </a:r>
            <a:br>
              <a:rPr lang="en-US" sz="1600" dirty="0"/>
            </a:br>
            <a:endParaRPr sz="1600">
              <a:solidFill>
                <a:schemeClr val="dk1"/>
              </a:solidFill>
            </a:endParaRPr>
          </a:p>
          <a:p>
            <a:pPr marL="856615" lvl="1" indent="-342900">
              <a:buClr>
                <a:schemeClr val="dk1"/>
              </a:buClr>
              <a:buSzPts val="1600"/>
              <a:buFont typeface="Courier New"/>
              <a:buChar char="o"/>
            </a:pPr>
            <a:r>
              <a:rPr lang="en-US" sz="1600" b="1" dirty="0">
                <a:solidFill>
                  <a:schemeClr val="accent1"/>
                </a:solidFill>
              </a:rPr>
              <a:t>Direct connectors to popular DMSs</a:t>
            </a:r>
            <a:r>
              <a:rPr lang="en-US" sz="1600" dirty="0">
                <a:solidFill>
                  <a:schemeClr val="tx1"/>
                </a:solidFill>
              </a:rPr>
              <a:t>, email systems, and MFPs</a:t>
            </a:r>
          </a:p>
          <a:p>
            <a:pPr marL="856615" lvl="1" indent="-342900">
              <a:buClr>
                <a:schemeClr val="dk1"/>
              </a:buClr>
              <a:buSzPts val="1600"/>
              <a:buFont typeface="Courier New"/>
              <a:buChar char="o"/>
            </a:pPr>
            <a:endParaRPr lang="en-US" sz="1600" dirty="0">
              <a:solidFill>
                <a:schemeClr val="tx1"/>
              </a:solidFill>
            </a:endParaRPr>
          </a:p>
          <a:p>
            <a:pPr marL="856615" lvl="1" indent="-342900">
              <a:buClr>
                <a:schemeClr val="dk1"/>
              </a:buClr>
              <a:buSzPts val="1600"/>
              <a:buFont typeface="Courier New"/>
              <a:buChar char="o"/>
            </a:pPr>
            <a:endParaRPr lang="en-US" sz="1600" dirty="0">
              <a:solidFill>
                <a:schemeClr val="tx1"/>
              </a:solidFill>
            </a:endParaRPr>
          </a:p>
          <a:p>
            <a:pPr marL="513715" lvl="1">
              <a:buClr>
                <a:schemeClr val="dk1"/>
              </a:buClr>
              <a:buSzPts val="1600"/>
            </a:pPr>
            <a:br>
              <a:rPr lang="en-US" sz="1600" dirty="0"/>
            </a:br>
            <a:endParaRPr sz="1600">
              <a:solidFill>
                <a:schemeClr val="dk1"/>
              </a:solidFill>
            </a:endParaRPr>
          </a:p>
          <a:p>
            <a:pPr marL="0" marR="0" lvl="0" indent="0" algn="l" rtl="0">
              <a:lnSpc>
                <a:spcPct val="100000"/>
              </a:lnSpc>
              <a:spcBef>
                <a:spcPts val="0"/>
              </a:spcBef>
              <a:spcAft>
                <a:spcPts val="0"/>
              </a:spcAft>
              <a:buNone/>
            </a:pPr>
            <a:br>
              <a:rPr lang="en-US" sz="1600" dirty="0"/>
            </a:br>
            <a:br>
              <a:rPr lang="en-US" sz="1600" dirty="0"/>
            </a:br>
            <a:endParaRPr sz="1600">
              <a:solidFill>
                <a:schemeClr val="dk1"/>
              </a:solidFill>
            </a:endParaRPr>
          </a:p>
        </p:txBody>
      </p:sp>
      <p:pic>
        <p:nvPicPr>
          <p:cNvPr id="306" name="Google Shape;306;g2c88fc7f9e1_0_148">
            <a:extLst>
              <a:ext uri="{FF2B5EF4-FFF2-40B4-BE49-F238E27FC236}">
                <a16:creationId xmlns:a16="http://schemas.microsoft.com/office/drawing/2014/main" id="{C5FE4371-06CA-E682-E4C1-C8060644A213}"/>
              </a:ext>
            </a:extLst>
          </p:cNvPr>
          <p:cNvPicPr preferRelativeResize="0"/>
          <p:nvPr/>
        </p:nvPicPr>
        <p:blipFill>
          <a:blip r:embed="rId3">
            <a:alphaModFix/>
          </a:blip>
          <a:stretch>
            <a:fillRect/>
          </a:stretch>
        </p:blipFill>
        <p:spPr>
          <a:xfrm>
            <a:off x="363100" y="998601"/>
            <a:ext cx="6175707" cy="3434151"/>
          </a:xfrm>
          <a:prstGeom prst="rect">
            <a:avLst/>
          </a:prstGeom>
          <a:noFill/>
          <a:ln>
            <a:noFill/>
          </a:ln>
        </p:spPr>
      </p:pic>
      <p:pic>
        <p:nvPicPr>
          <p:cNvPr id="307" name="Google Shape;307;g2c88fc7f9e1_0_148">
            <a:extLst>
              <a:ext uri="{FF2B5EF4-FFF2-40B4-BE49-F238E27FC236}">
                <a16:creationId xmlns:a16="http://schemas.microsoft.com/office/drawing/2014/main" id="{B45A5521-D5B4-538E-DF8D-29D10E837FD5}"/>
              </a:ext>
            </a:extLst>
          </p:cNvPr>
          <p:cNvPicPr preferRelativeResize="0"/>
          <p:nvPr/>
        </p:nvPicPr>
        <p:blipFill>
          <a:blip r:embed="rId4">
            <a:alphaModFix/>
          </a:blip>
          <a:stretch>
            <a:fillRect/>
          </a:stretch>
        </p:blipFill>
        <p:spPr>
          <a:xfrm>
            <a:off x="3062050" y="3433473"/>
            <a:ext cx="3349450" cy="2238726"/>
          </a:xfrm>
          <a:prstGeom prst="rect">
            <a:avLst/>
          </a:prstGeom>
          <a:noFill/>
          <a:ln>
            <a:noFill/>
          </a:ln>
        </p:spPr>
      </p:pic>
    </p:spTree>
    <p:extLst>
      <p:ext uri="{BB962C8B-B14F-4D97-AF65-F5344CB8AC3E}">
        <p14:creationId xmlns:p14="http://schemas.microsoft.com/office/powerpoint/2010/main" val="3939506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c88fc7f9e1_0_148"/>
          <p:cNvSpPr txBox="1"/>
          <p:nvPr/>
        </p:nvSpPr>
        <p:spPr>
          <a:xfrm>
            <a:off x="270471" y="0"/>
            <a:ext cx="8722800" cy="695700"/>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accent1"/>
                </a:solidFill>
              </a:rPr>
              <a:t>Granular Roles &amp; Permissions</a:t>
            </a:r>
            <a:endParaRPr sz="1400" b="0" i="0" u="none" strike="noStrike" cap="none">
              <a:solidFill>
                <a:srgbClr val="000000"/>
              </a:solidFill>
              <a:latin typeface="Arial"/>
              <a:ea typeface="Arial"/>
              <a:cs typeface="Arial"/>
              <a:sym typeface="Arial"/>
            </a:endParaRPr>
          </a:p>
        </p:txBody>
      </p:sp>
      <p:sp>
        <p:nvSpPr>
          <p:cNvPr id="302" name="Google Shape;302;g2c88fc7f9e1_0_148"/>
          <p:cNvSpPr/>
          <p:nvPr/>
        </p:nvSpPr>
        <p:spPr>
          <a:xfrm>
            <a:off x="137008" y="1937442"/>
            <a:ext cx="11352393" cy="29694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03" name="Google Shape;303;g2c88fc7f9e1_0_148"/>
          <p:cNvSpPr/>
          <p:nvPr/>
        </p:nvSpPr>
        <p:spPr>
          <a:xfrm>
            <a:off x="6928819" y="1086416"/>
            <a:ext cx="4399200" cy="4533106"/>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05" name="Google Shape;305;g2c88fc7f9e1_0_148"/>
          <p:cNvSpPr/>
          <p:nvPr/>
        </p:nvSpPr>
        <p:spPr>
          <a:xfrm>
            <a:off x="6724114" y="2326788"/>
            <a:ext cx="4526700" cy="3047100"/>
          </a:xfrm>
          <a:prstGeom prst="rect">
            <a:avLst/>
          </a:prstGeom>
          <a:noFill/>
          <a:ln>
            <a:noFill/>
          </a:ln>
        </p:spPr>
        <p:txBody>
          <a:bodyPr spcFirstLastPara="1" wrap="square" lIns="91425" tIns="45700" rIns="91425" bIns="45700" anchor="t" anchorCtr="0">
            <a:noAutofit/>
          </a:bodyPr>
          <a:lstStyle/>
          <a:p>
            <a:pPr marL="856615" marR="0" lvl="1" indent="-342900" algn="l" rtl="0">
              <a:lnSpc>
                <a:spcPct val="100000"/>
              </a:lnSpc>
              <a:spcBef>
                <a:spcPts val="0"/>
              </a:spcBef>
              <a:spcAft>
                <a:spcPts val="0"/>
              </a:spcAft>
              <a:buClr>
                <a:schemeClr val="dk1"/>
              </a:buClr>
              <a:buSzPts val="1600"/>
              <a:buFont typeface="Courier New"/>
              <a:buChar char="o"/>
            </a:pPr>
            <a:r>
              <a:rPr lang="en-US" sz="1600" dirty="0">
                <a:solidFill>
                  <a:schemeClr val="dk1"/>
                </a:solidFill>
              </a:rPr>
              <a:t>Streamline group creation with </a:t>
            </a:r>
            <a:r>
              <a:rPr lang="en-US" sz="1600" b="1" dirty="0">
                <a:solidFill>
                  <a:schemeClr val="accent1"/>
                </a:solidFill>
              </a:rPr>
              <a:t>built-in roles</a:t>
            </a:r>
            <a:br>
              <a:rPr lang="en-US" sz="1600" dirty="0"/>
            </a:br>
            <a:endParaRPr lang="en-US" sz="1600">
              <a:solidFill>
                <a:schemeClr val="dk1"/>
              </a:solidFill>
            </a:endParaRPr>
          </a:p>
          <a:p>
            <a:pPr marL="856615" marR="0" lvl="1" indent="-342900" algn="l" rtl="0">
              <a:lnSpc>
                <a:spcPct val="100000"/>
              </a:lnSpc>
              <a:spcBef>
                <a:spcPts val="0"/>
              </a:spcBef>
              <a:spcAft>
                <a:spcPts val="0"/>
              </a:spcAft>
              <a:buClr>
                <a:schemeClr val="dk1"/>
              </a:buClr>
              <a:buSzPts val="1600"/>
              <a:buFont typeface="Courier New"/>
              <a:buChar char="o"/>
            </a:pPr>
            <a:r>
              <a:rPr lang="en-US" sz="1600" dirty="0">
                <a:solidFill>
                  <a:schemeClr val="dk1"/>
                </a:solidFill>
              </a:rPr>
              <a:t>Custom roles allow for </a:t>
            </a:r>
            <a:r>
              <a:rPr lang="en-US" sz="1600" b="1" dirty="0">
                <a:solidFill>
                  <a:schemeClr val="accent1"/>
                </a:solidFill>
              </a:rPr>
              <a:t>unique permissions</a:t>
            </a:r>
            <a:r>
              <a:rPr lang="en-US" sz="1600" dirty="0">
                <a:solidFill>
                  <a:schemeClr val="dk1"/>
                </a:solidFill>
              </a:rPr>
              <a:t> for user groups</a:t>
            </a:r>
            <a:br>
              <a:rPr lang="en-US" sz="1600" dirty="0"/>
            </a:br>
            <a:endParaRPr sz="1600">
              <a:solidFill>
                <a:schemeClr val="dk1"/>
              </a:solidFill>
            </a:endParaRPr>
          </a:p>
          <a:p>
            <a:pPr marL="856615" marR="0" lvl="1" indent="-342900" algn="l" rtl="0">
              <a:lnSpc>
                <a:spcPct val="100000"/>
              </a:lnSpc>
              <a:spcBef>
                <a:spcPts val="0"/>
              </a:spcBef>
              <a:spcAft>
                <a:spcPts val="0"/>
              </a:spcAft>
              <a:buClr>
                <a:schemeClr val="dk1"/>
              </a:buClr>
              <a:buSzPts val="1600"/>
              <a:buFont typeface="Courier New"/>
              <a:buChar char="o"/>
            </a:pPr>
            <a:r>
              <a:rPr lang="en-US" sz="1600" b="1">
                <a:solidFill>
                  <a:schemeClr val="accent1"/>
                </a:solidFill>
              </a:rPr>
              <a:t>Integrated with people-based workflows</a:t>
            </a:r>
            <a:r>
              <a:rPr lang="en-US" sz="1600" b="1">
                <a:solidFill>
                  <a:schemeClr val="dk1"/>
                </a:solidFill>
              </a:rPr>
              <a:t> </a:t>
            </a:r>
            <a:r>
              <a:rPr lang="en-US" sz="1600">
                <a:solidFill>
                  <a:schemeClr val="dk1"/>
                </a:solidFill>
              </a:rPr>
              <a:t>for job management</a:t>
            </a:r>
            <a:br>
              <a:rPr lang="en-US" sz="1600"/>
            </a:br>
            <a:endParaRPr sz="1600">
              <a:solidFill>
                <a:schemeClr val="dk1"/>
              </a:solidFill>
            </a:endParaRPr>
          </a:p>
          <a:p>
            <a:pPr marL="0" marR="0" lvl="0" indent="0" algn="l" rtl="0">
              <a:lnSpc>
                <a:spcPct val="100000"/>
              </a:lnSpc>
              <a:spcBef>
                <a:spcPts val="0"/>
              </a:spcBef>
              <a:spcAft>
                <a:spcPts val="0"/>
              </a:spcAft>
              <a:buNone/>
            </a:pPr>
            <a:br>
              <a:rPr lang="en-US" sz="1600" dirty="0"/>
            </a:br>
            <a:br>
              <a:rPr lang="en-US" sz="1600" dirty="0"/>
            </a:br>
            <a:endParaRPr sz="1600">
              <a:solidFill>
                <a:schemeClr val="dk1"/>
              </a:solidFill>
            </a:endParaRPr>
          </a:p>
        </p:txBody>
      </p:sp>
      <p:pic>
        <p:nvPicPr>
          <p:cNvPr id="306" name="Google Shape;306;g2c88fc7f9e1_0_148"/>
          <p:cNvPicPr preferRelativeResize="0"/>
          <p:nvPr/>
        </p:nvPicPr>
        <p:blipFill>
          <a:blip r:embed="rId3">
            <a:alphaModFix/>
          </a:blip>
          <a:stretch>
            <a:fillRect/>
          </a:stretch>
        </p:blipFill>
        <p:spPr>
          <a:xfrm>
            <a:off x="363100" y="998601"/>
            <a:ext cx="6175707" cy="3434151"/>
          </a:xfrm>
          <a:prstGeom prst="rect">
            <a:avLst/>
          </a:prstGeom>
          <a:noFill/>
          <a:ln>
            <a:noFill/>
          </a:ln>
        </p:spPr>
      </p:pic>
      <p:pic>
        <p:nvPicPr>
          <p:cNvPr id="307" name="Google Shape;307;g2c88fc7f9e1_0_148"/>
          <p:cNvPicPr preferRelativeResize="0"/>
          <p:nvPr/>
        </p:nvPicPr>
        <p:blipFill>
          <a:blip r:embed="rId4">
            <a:alphaModFix/>
          </a:blip>
          <a:stretch>
            <a:fillRect/>
          </a:stretch>
        </p:blipFill>
        <p:spPr>
          <a:xfrm>
            <a:off x="3062050" y="3433473"/>
            <a:ext cx="3349450" cy="2238726"/>
          </a:xfrm>
          <a:prstGeom prst="rect">
            <a:avLst/>
          </a:prstGeom>
          <a:noFill/>
          <a:ln>
            <a:noFill/>
          </a:ln>
        </p:spPr>
      </p:pic>
    </p:spTree>
    <p:extLst>
      <p:ext uri="{BB962C8B-B14F-4D97-AF65-F5344CB8AC3E}">
        <p14:creationId xmlns:p14="http://schemas.microsoft.com/office/powerpoint/2010/main" val="2413345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a:extLst>
            <a:ext uri="{FF2B5EF4-FFF2-40B4-BE49-F238E27FC236}">
              <a16:creationId xmlns:a16="http://schemas.microsoft.com/office/drawing/2014/main" id="{D5E7D0D6-AC02-EC17-1CA5-0AA409FA8F02}"/>
            </a:ext>
          </a:extLst>
        </p:cNvPr>
        <p:cNvGrpSpPr/>
        <p:nvPr/>
      </p:nvGrpSpPr>
      <p:grpSpPr>
        <a:xfrm>
          <a:off x="0" y="0"/>
          <a:ext cx="0" cy="0"/>
          <a:chOff x="0" y="0"/>
          <a:chExt cx="0" cy="0"/>
        </a:xfrm>
      </p:grpSpPr>
      <p:sp>
        <p:nvSpPr>
          <p:cNvPr id="328" name="Google Shape;328;p9">
            <a:extLst>
              <a:ext uri="{FF2B5EF4-FFF2-40B4-BE49-F238E27FC236}">
                <a16:creationId xmlns:a16="http://schemas.microsoft.com/office/drawing/2014/main" id="{F30447EA-8769-94C7-E2CC-59F68DD3A240}"/>
              </a:ext>
            </a:extLst>
          </p:cNvPr>
          <p:cNvSpPr/>
          <p:nvPr/>
        </p:nvSpPr>
        <p:spPr>
          <a:xfrm>
            <a:off x="135114" y="1970103"/>
            <a:ext cx="11386812" cy="29368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29" name="Google Shape;329;p9">
            <a:extLst>
              <a:ext uri="{FF2B5EF4-FFF2-40B4-BE49-F238E27FC236}">
                <a16:creationId xmlns:a16="http://schemas.microsoft.com/office/drawing/2014/main" id="{69F8D17D-1E0C-2E8C-1ADC-ABF7A164C50E}"/>
              </a:ext>
            </a:extLst>
          </p:cNvPr>
          <p:cNvSpPr/>
          <p:nvPr/>
        </p:nvSpPr>
        <p:spPr>
          <a:xfrm>
            <a:off x="5817039" y="1086416"/>
            <a:ext cx="4368110" cy="4715180"/>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30" name="Google Shape;330;p9">
            <a:extLst>
              <a:ext uri="{FF2B5EF4-FFF2-40B4-BE49-F238E27FC236}">
                <a16:creationId xmlns:a16="http://schemas.microsoft.com/office/drawing/2014/main" id="{DA976CC4-474D-C9E3-3813-CE43CCA4BCDE}"/>
              </a:ext>
            </a:extLst>
          </p:cNvPr>
          <p:cNvSpPr txBox="1"/>
          <p:nvPr/>
        </p:nvSpPr>
        <p:spPr>
          <a:xfrm>
            <a:off x="270471" y="0"/>
            <a:ext cx="8722851" cy="695624"/>
          </a:xfrm>
          <a:prstGeom prst="rect">
            <a:avLst/>
          </a:prstGeom>
          <a:noFill/>
          <a:ln>
            <a:noFill/>
          </a:ln>
        </p:spPr>
        <p:txBody>
          <a:bodyPr spcFirstLastPara="1" wrap="square" lIns="84800" tIns="42400" rIns="84800" bIns="42400" anchor="ctr" anchorCtr="0">
            <a:normAutofit/>
          </a:bodyPr>
          <a:lstStyle/>
          <a:p>
            <a:pPr>
              <a:buSzPts val="2800"/>
            </a:pPr>
            <a:r>
              <a:rPr lang="en-US" sz="2800" dirty="0">
                <a:solidFill>
                  <a:schemeClr val="accent1"/>
                </a:solidFill>
              </a:rPr>
              <a:t>Release2Me Cloud</a:t>
            </a:r>
            <a:endParaRPr sz="1400" b="0" i="0" u="none" strike="noStrike" cap="none" dirty="0">
              <a:solidFill>
                <a:srgbClr val="000000"/>
              </a:solidFill>
              <a:latin typeface="Arial"/>
              <a:ea typeface="Arial"/>
              <a:cs typeface="Arial"/>
              <a:sym typeface="Arial"/>
            </a:endParaRPr>
          </a:p>
        </p:txBody>
      </p:sp>
      <p:sp>
        <p:nvSpPr>
          <p:cNvPr id="331" name="Google Shape;331;p9">
            <a:extLst>
              <a:ext uri="{FF2B5EF4-FFF2-40B4-BE49-F238E27FC236}">
                <a16:creationId xmlns:a16="http://schemas.microsoft.com/office/drawing/2014/main" id="{D92E03C0-D0B6-691D-3568-EEADB763A1D7}"/>
              </a:ext>
            </a:extLst>
          </p:cNvPr>
          <p:cNvSpPr/>
          <p:nvPr/>
        </p:nvSpPr>
        <p:spPr>
          <a:xfrm>
            <a:off x="5618880" y="1969649"/>
            <a:ext cx="4568359" cy="3046948"/>
          </a:xfrm>
          <a:prstGeom prst="rect">
            <a:avLst/>
          </a:prstGeom>
          <a:noFill/>
          <a:ln>
            <a:noFill/>
          </a:ln>
        </p:spPr>
        <p:txBody>
          <a:bodyPr spcFirstLastPara="1" wrap="square" lIns="91425" tIns="45700" rIns="91425" bIns="45700" anchor="t" anchorCtr="0">
            <a:spAutoFit/>
          </a:bodyPr>
          <a:lstStyle/>
          <a:p>
            <a:pPr marL="856615" lvl="1" indent="-342900">
              <a:buClr>
                <a:schemeClr val="dk1"/>
              </a:buClr>
              <a:buSzPts val="1600"/>
              <a:buFont typeface="Courier New"/>
              <a:buChar char="o"/>
            </a:pPr>
            <a:r>
              <a:rPr lang="en-US" sz="1600" b="1" dirty="0">
                <a:solidFill>
                  <a:schemeClr val="accent1"/>
                </a:solidFill>
              </a:rPr>
              <a:t>Secure print release</a:t>
            </a:r>
            <a:r>
              <a:rPr lang="en-US" sz="1600" dirty="0">
                <a:solidFill>
                  <a:schemeClr val="dk1"/>
                </a:solidFill>
              </a:rPr>
              <a:t> in the cloud</a:t>
            </a:r>
          </a:p>
          <a:p>
            <a:pPr marL="856615" lvl="1" indent="-342900">
              <a:buClr>
                <a:schemeClr val="dk1"/>
              </a:buClr>
              <a:buSzPts val="1600"/>
              <a:buFont typeface="Courier New"/>
              <a:buChar char="o"/>
            </a:pPr>
            <a:endParaRPr lang="en-US" sz="1600" dirty="0">
              <a:solidFill>
                <a:schemeClr val="dk1"/>
              </a:solidFill>
            </a:endParaRPr>
          </a:p>
          <a:p>
            <a:pPr marL="856615" lvl="1" indent="-342900">
              <a:buClr>
                <a:schemeClr val="dk1"/>
              </a:buClr>
              <a:buSzPts val="1600"/>
              <a:buFont typeface="Courier New"/>
              <a:buChar char="o"/>
            </a:pPr>
            <a:r>
              <a:rPr lang="en-US" sz="1600" dirty="0">
                <a:solidFill>
                  <a:schemeClr val="dk1"/>
                </a:solidFill>
              </a:rPr>
              <a:t>Print queue options - </a:t>
            </a:r>
            <a:r>
              <a:rPr lang="en-US" sz="1600" b="1" dirty="0">
                <a:solidFill>
                  <a:schemeClr val="accent1"/>
                </a:solidFill>
              </a:rPr>
              <a:t>Personal, Delegated, Shared, and Guest</a:t>
            </a:r>
            <a:r>
              <a:rPr lang="en-US" sz="1600" dirty="0">
                <a:solidFill>
                  <a:schemeClr val="dk1"/>
                </a:solidFill>
              </a:rPr>
              <a:t>  - ensure document security</a:t>
            </a:r>
          </a:p>
          <a:p>
            <a:pPr marL="856615" lvl="1" indent="-342900">
              <a:buClr>
                <a:schemeClr val="dk1"/>
              </a:buClr>
              <a:buSzPts val="1600"/>
              <a:buFont typeface="Courier New"/>
              <a:buChar char="o"/>
            </a:pPr>
            <a:endParaRPr lang="en-US" sz="1600" dirty="0">
              <a:solidFill>
                <a:schemeClr val="dk1"/>
              </a:solidFill>
            </a:endParaRPr>
          </a:p>
          <a:p>
            <a:pPr marL="856615" lvl="1" indent="-342900">
              <a:buClr>
                <a:schemeClr val="dk1"/>
              </a:buClr>
              <a:buSzPts val="1600"/>
              <a:buFont typeface="Courier New"/>
              <a:buChar char="o"/>
            </a:pPr>
            <a:r>
              <a:rPr lang="en-US" sz="1600" dirty="0">
                <a:solidFill>
                  <a:schemeClr val="dk1"/>
                </a:solidFill>
              </a:rPr>
              <a:t>Documents can be </a:t>
            </a:r>
            <a:r>
              <a:rPr lang="en-US" sz="1600" b="1" dirty="0">
                <a:solidFill>
                  <a:schemeClr val="accent1"/>
                </a:solidFill>
              </a:rPr>
              <a:t>automatically deleted</a:t>
            </a:r>
            <a:r>
              <a:rPr lang="en-US" sz="1600" dirty="0">
                <a:solidFill>
                  <a:schemeClr val="dk1"/>
                </a:solidFill>
              </a:rPr>
              <a:t> from a queue after printing or saved for future printing</a:t>
            </a:r>
          </a:p>
          <a:p>
            <a:pPr marL="856615" lvl="1" indent="-342900">
              <a:buClr>
                <a:schemeClr val="dk1"/>
              </a:buClr>
              <a:buSzPts val="1600"/>
              <a:buFont typeface="Courier New"/>
              <a:buChar char="o"/>
            </a:pPr>
            <a:endParaRPr lang="en-US" sz="1600" dirty="0">
              <a:solidFill>
                <a:schemeClr val="dk1"/>
              </a:solidFill>
            </a:endParaRPr>
          </a:p>
          <a:p>
            <a:pPr marL="856615" lvl="1" indent="-342900">
              <a:buClr>
                <a:schemeClr val="dk1"/>
              </a:buClr>
              <a:buSzPts val="1600"/>
              <a:buFont typeface="Courier New"/>
              <a:buChar char="o"/>
            </a:pPr>
            <a:r>
              <a:rPr lang="en-US" sz="1600" b="1" dirty="0">
                <a:solidFill>
                  <a:schemeClr val="accent1"/>
                </a:solidFill>
              </a:rPr>
              <a:t>Robust reports</a:t>
            </a:r>
            <a:r>
              <a:rPr lang="en-US" sz="1600" dirty="0">
                <a:solidFill>
                  <a:schemeClr val="dk1"/>
                </a:solidFill>
              </a:rPr>
              <a:t> keep managers apprised of organizational trends</a:t>
            </a:r>
          </a:p>
        </p:txBody>
      </p:sp>
      <p:pic>
        <p:nvPicPr>
          <p:cNvPr id="2" name="Picture 1" descr="A person pointing at a login screen&#10;&#10;AI-generated content may be incorrect.">
            <a:extLst>
              <a:ext uri="{FF2B5EF4-FFF2-40B4-BE49-F238E27FC236}">
                <a16:creationId xmlns:a16="http://schemas.microsoft.com/office/drawing/2014/main" id="{5F79C4F9-BC51-539D-C620-0911B92A9B5B}"/>
              </a:ext>
            </a:extLst>
          </p:cNvPr>
          <p:cNvPicPr>
            <a:picLocks noChangeAspect="1"/>
          </p:cNvPicPr>
          <p:nvPr/>
        </p:nvPicPr>
        <p:blipFill>
          <a:blip r:embed="rId3"/>
          <a:srcRect l="7639" t="525" r="6250" b="1422"/>
          <a:stretch>
            <a:fillRect/>
          </a:stretch>
        </p:blipFill>
        <p:spPr>
          <a:xfrm>
            <a:off x="467063" y="1420610"/>
            <a:ext cx="5167096" cy="3891664"/>
          </a:xfrm>
          <a:prstGeom prst="rect">
            <a:avLst/>
          </a:prstGeom>
        </p:spPr>
      </p:pic>
      <p:pic>
        <p:nvPicPr>
          <p:cNvPr id="3" name="Picture 2" descr="A person standing next to a computer&#10;&#10;AI-generated content may be incorrect.">
            <a:extLst>
              <a:ext uri="{FF2B5EF4-FFF2-40B4-BE49-F238E27FC236}">
                <a16:creationId xmlns:a16="http://schemas.microsoft.com/office/drawing/2014/main" id="{C9444354-E849-40B4-F956-4F77D09136C8}"/>
              </a:ext>
            </a:extLst>
          </p:cNvPr>
          <p:cNvPicPr>
            <a:picLocks noChangeAspect="1"/>
          </p:cNvPicPr>
          <p:nvPr/>
        </p:nvPicPr>
        <p:blipFill>
          <a:blip r:embed="rId4"/>
          <a:stretch>
            <a:fillRect/>
          </a:stretch>
        </p:blipFill>
        <p:spPr>
          <a:xfrm>
            <a:off x="956103" y="3442444"/>
            <a:ext cx="1669266" cy="1746128"/>
          </a:xfrm>
          <a:prstGeom prst="rect">
            <a:avLst/>
          </a:prstGeom>
        </p:spPr>
      </p:pic>
    </p:spTree>
    <p:extLst>
      <p:ext uri="{BB962C8B-B14F-4D97-AF65-F5344CB8AC3E}">
        <p14:creationId xmlns:p14="http://schemas.microsoft.com/office/powerpoint/2010/main" val="190568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a:extLst>
            <a:ext uri="{FF2B5EF4-FFF2-40B4-BE49-F238E27FC236}">
              <a16:creationId xmlns:a16="http://schemas.microsoft.com/office/drawing/2014/main" id="{7F2ACD8B-3D87-F976-60BC-D74DB9601DE3}"/>
            </a:ext>
          </a:extLst>
        </p:cNvPr>
        <p:cNvGrpSpPr/>
        <p:nvPr/>
      </p:nvGrpSpPr>
      <p:grpSpPr>
        <a:xfrm>
          <a:off x="0" y="0"/>
          <a:ext cx="0" cy="0"/>
          <a:chOff x="0" y="0"/>
          <a:chExt cx="0" cy="0"/>
        </a:xfrm>
      </p:grpSpPr>
      <p:sp>
        <p:nvSpPr>
          <p:cNvPr id="328" name="Google Shape;328;p9">
            <a:extLst>
              <a:ext uri="{FF2B5EF4-FFF2-40B4-BE49-F238E27FC236}">
                <a16:creationId xmlns:a16="http://schemas.microsoft.com/office/drawing/2014/main" id="{19E62B09-22A3-9442-5E39-DB3DDF5D0ECF}"/>
              </a:ext>
            </a:extLst>
          </p:cNvPr>
          <p:cNvSpPr/>
          <p:nvPr/>
        </p:nvSpPr>
        <p:spPr>
          <a:xfrm>
            <a:off x="135114" y="1970103"/>
            <a:ext cx="11386812" cy="29368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29" name="Google Shape;329;p9">
            <a:extLst>
              <a:ext uri="{FF2B5EF4-FFF2-40B4-BE49-F238E27FC236}">
                <a16:creationId xmlns:a16="http://schemas.microsoft.com/office/drawing/2014/main" id="{93A07BDE-A736-09D4-28FD-F4CE61D67BDB}"/>
              </a:ext>
            </a:extLst>
          </p:cNvPr>
          <p:cNvSpPr/>
          <p:nvPr/>
        </p:nvSpPr>
        <p:spPr>
          <a:xfrm>
            <a:off x="5785819" y="1086416"/>
            <a:ext cx="4399330" cy="5006566"/>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30" name="Google Shape;330;p9">
            <a:extLst>
              <a:ext uri="{FF2B5EF4-FFF2-40B4-BE49-F238E27FC236}">
                <a16:creationId xmlns:a16="http://schemas.microsoft.com/office/drawing/2014/main" id="{98FB210A-31A5-C44E-4BB0-F4DECB138A45}"/>
              </a:ext>
            </a:extLst>
          </p:cNvPr>
          <p:cNvSpPr txBox="1"/>
          <p:nvPr/>
        </p:nvSpPr>
        <p:spPr>
          <a:xfrm>
            <a:off x="270471" y="0"/>
            <a:ext cx="8722851" cy="695624"/>
          </a:xfrm>
          <a:prstGeom prst="rect">
            <a:avLst/>
          </a:prstGeom>
          <a:noFill/>
          <a:ln>
            <a:noFill/>
          </a:ln>
        </p:spPr>
        <p:txBody>
          <a:bodyPr spcFirstLastPara="1" wrap="square" lIns="84800" tIns="42400" rIns="84800" bIns="42400" anchor="ctr" anchorCtr="0">
            <a:normAutofit/>
          </a:bodyPr>
          <a:lstStyle/>
          <a:p>
            <a:pPr>
              <a:buSzPts val="2800"/>
            </a:pPr>
            <a:r>
              <a:rPr lang="en-US" sz="2800" dirty="0">
                <a:solidFill>
                  <a:schemeClr val="accent1"/>
                </a:solidFill>
              </a:rPr>
              <a:t>bizhub SECURE Notifier</a:t>
            </a:r>
            <a:endParaRPr sz="1400" b="0" i="0" u="none" strike="noStrike" cap="none" dirty="0">
              <a:solidFill>
                <a:schemeClr val="accent1"/>
              </a:solidFill>
              <a:latin typeface="Arial"/>
              <a:ea typeface="Arial"/>
              <a:cs typeface="Arial"/>
              <a:sym typeface="Arial"/>
            </a:endParaRPr>
          </a:p>
        </p:txBody>
      </p:sp>
      <p:sp>
        <p:nvSpPr>
          <p:cNvPr id="331" name="Google Shape;331;p9">
            <a:extLst>
              <a:ext uri="{FF2B5EF4-FFF2-40B4-BE49-F238E27FC236}">
                <a16:creationId xmlns:a16="http://schemas.microsoft.com/office/drawing/2014/main" id="{F7421F6B-54AF-F90C-992E-860C0E138AB5}"/>
              </a:ext>
            </a:extLst>
          </p:cNvPr>
          <p:cNvSpPr/>
          <p:nvPr/>
        </p:nvSpPr>
        <p:spPr>
          <a:xfrm>
            <a:off x="5618880" y="2551851"/>
            <a:ext cx="4568359" cy="2062063"/>
          </a:xfrm>
          <a:prstGeom prst="rect">
            <a:avLst/>
          </a:prstGeom>
          <a:noFill/>
          <a:ln>
            <a:noFill/>
          </a:ln>
        </p:spPr>
        <p:txBody>
          <a:bodyPr spcFirstLastPara="1" wrap="square" lIns="91425" tIns="45700" rIns="91425" bIns="45700" anchor="t" anchorCtr="0">
            <a:spAutoFit/>
          </a:bodyPr>
          <a:lstStyle/>
          <a:p>
            <a:pPr marL="856615" lvl="1" indent="-342900">
              <a:buClr>
                <a:schemeClr val="dk1"/>
              </a:buClr>
              <a:buSzPts val="1600"/>
              <a:buFont typeface="Courier New"/>
              <a:buChar char="o"/>
            </a:pPr>
            <a:r>
              <a:rPr lang="en-US" sz="1600" b="1" dirty="0">
                <a:solidFill>
                  <a:schemeClr val="accent1"/>
                </a:solidFill>
              </a:rPr>
              <a:t>MFP fleet security monitoring</a:t>
            </a:r>
            <a:r>
              <a:rPr lang="en-US" sz="1600" dirty="0">
                <a:solidFill>
                  <a:schemeClr val="dk1"/>
                </a:solidFill>
              </a:rPr>
              <a:t> from within the tenant</a:t>
            </a:r>
          </a:p>
          <a:p>
            <a:pPr marL="513715" lvl="1">
              <a:buClr>
                <a:schemeClr val="dk1"/>
              </a:buClr>
              <a:buSzPts val="1600"/>
            </a:pPr>
            <a:endParaRPr lang="en-US" sz="1600" dirty="0">
              <a:solidFill>
                <a:schemeClr val="dk1"/>
              </a:solidFill>
            </a:endParaRPr>
          </a:p>
          <a:p>
            <a:pPr marL="856615" lvl="1" indent="-342900">
              <a:buClr>
                <a:schemeClr val="dk1"/>
              </a:buClr>
              <a:buSzPts val="1600"/>
              <a:buFont typeface="Courier New"/>
              <a:buChar char="o"/>
            </a:pPr>
            <a:r>
              <a:rPr lang="en-US" sz="1600" dirty="0">
                <a:solidFill>
                  <a:schemeClr val="dk1"/>
                </a:solidFill>
              </a:rPr>
              <a:t>Configurable </a:t>
            </a:r>
            <a:r>
              <a:rPr lang="en-US" sz="1600" b="1" dirty="0">
                <a:solidFill>
                  <a:schemeClr val="accent1"/>
                </a:solidFill>
              </a:rPr>
              <a:t>individual or group policies</a:t>
            </a:r>
          </a:p>
          <a:p>
            <a:pPr marL="856615" lvl="1" indent="-342900">
              <a:buClr>
                <a:schemeClr val="dk1"/>
              </a:buClr>
              <a:buSzPts val="1600"/>
              <a:buFont typeface="Courier New"/>
              <a:buChar char="o"/>
            </a:pPr>
            <a:endParaRPr lang="en-US" sz="1600" dirty="0">
              <a:solidFill>
                <a:schemeClr val="dk1"/>
              </a:solidFill>
            </a:endParaRPr>
          </a:p>
          <a:p>
            <a:pPr marL="856615" lvl="1" indent="-342900">
              <a:buClr>
                <a:schemeClr val="dk1"/>
              </a:buClr>
              <a:buSzPts val="1600"/>
              <a:buFont typeface="Courier New"/>
              <a:buChar char="o"/>
            </a:pPr>
            <a:r>
              <a:rPr lang="en-US" sz="1600" dirty="0">
                <a:solidFill>
                  <a:schemeClr val="dk1"/>
                </a:solidFill>
              </a:rPr>
              <a:t>On-demand and </a:t>
            </a:r>
            <a:r>
              <a:rPr lang="en-US" sz="1600" b="1" dirty="0">
                <a:solidFill>
                  <a:schemeClr val="accent1"/>
                </a:solidFill>
              </a:rPr>
              <a:t>automated status change emails</a:t>
            </a:r>
          </a:p>
        </p:txBody>
      </p:sp>
      <p:pic>
        <p:nvPicPr>
          <p:cNvPr id="4" name="Picture 3" descr="A person and person standing next to a computer&#10;&#10;AI-generated content may be incorrect.">
            <a:extLst>
              <a:ext uri="{FF2B5EF4-FFF2-40B4-BE49-F238E27FC236}">
                <a16:creationId xmlns:a16="http://schemas.microsoft.com/office/drawing/2014/main" id="{E7792CE5-04E4-1931-24EC-C0E28ABAA7C0}"/>
              </a:ext>
            </a:extLst>
          </p:cNvPr>
          <p:cNvPicPr>
            <a:picLocks noChangeAspect="1"/>
          </p:cNvPicPr>
          <p:nvPr/>
        </p:nvPicPr>
        <p:blipFill>
          <a:blip r:embed="rId3"/>
          <a:stretch>
            <a:fillRect/>
          </a:stretch>
        </p:blipFill>
        <p:spPr>
          <a:xfrm>
            <a:off x="194427" y="1749104"/>
            <a:ext cx="5384733" cy="3937774"/>
          </a:xfrm>
          <a:prstGeom prst="rect">
            <a:avLst/>
          </a:prstGeom>
        </p:spPr>
      </p:pic>
    </p:spTree>
    <p:extLst>
      <p:ext uri="{BB962C8B-B14F-4D97-AF65-F5344CB8AC3E}">
        <p14:creationId xmlns:p14="http://schemas.microsoft.com/office/powerpoint/2010/main" val="3452033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9"/>
          <p:cNvSpPr/>
          <p:nvPr/>
        </p:nvSpPr>
        <p:spPr>
          <a:xfrm>
            <a:off x="137008" y="1973887"/>
            <a:ext cx="11384918" cy="293309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29" name="Google Shape;329;p9"/>
          <p:cNvSpPr/>
          <p:nvPr/>
        </p:nvSpPr>
        <p:spPr>
          <a:xfrm>
            <a:off x="5817039" y="1086416"/>
            <a:ext cx="4607469" cy="5006566"/>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30" name="Google Shape;330;p9"/>
          <p:cNvSpPr txBox="1"/>
          <p:nvPr/>
        </p:nvSpPr>
        <p:spPr>
          <a:xfrm>
            <a:off x="270471" y="0"/>
            <a:ext cx="8722851" cy="695624"/>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Arial"/>
                <a:ea typeface="Arial"/>
                <a:cs typeface="Arial"/>
                <a:sym typeface="Arial"/>
              </a:rPr>
              <a:t>Powerful Integrations</a:t>
            </a:r>
            <a:endParaRPr sz="1400" b="0" i="0" u="none" strike="noStrike" cap="none">
              <a:solidFill>
                <a:srgbClr val="000000"/>
              </a:solidFill>
              <a:latin typeface="Arial"/>
              <a:ea typeface="Arial"/>
              <a:cs typeface="Arial"/>
              <a:sym typeface="Arial"/>
            </a:endParaRPr>
          </a:p>
        </p:txBody>
      </p:sp>
      <p:sp>
        <p:nvSpPr>
          <p:cNvPr id="331" name="Google Shape;331;p9"/>
          <p:cNvSpPr/>
          <p:nvPr/>
        </p:nvSpPr>
        <p:spPr>
          <a:xfrm>
            <a:off x="5618880" y="2551851"/>
            <a:ext cx="4568359" cy="3046948"/>
          </a:xfrm>
          <a:prstGeom prst="rect">
            <a:avLst/>
          </a:prstGeom>
          <a:noFill/>
          <a:ln>
            <a:noFill/>
          </a:ln>
        </p:spPr>
        <p:txBody>
          <a:bodyPr spcFirstLastPara="1" wrap="square" lIns="91425" tIns="45700" rIns="91425" bIns="45700" anchor="t" anchorCtr="0">
            <a:spAutoFit/>
          </a:bodyPr>
          <a:lstStyle/>
          <a:p>
            <a:pPr marL="856615" marR="0" lvl="1" indent="-342900" algn="l" rtl="0">
              <a:lnSpc>
                <a:spcPct val="100000"/>
              </a:lnSpc>
              <a:spcBef>
                <a:spcPts val="0"/>
              </a:spcBef>
              <a:spcAft>
                <a:spcPts val="0"/>
              </a:spcAft>
              <a:buClr>
                <a:schemeClr val="dk1"/>
              </a:buClr>
              <a:buSzPts val="1600"/>
              <a:buFont typeface="Courier New"/>
              <a:buChar char="o"/>
            </a:pPr>
            <a:r>
              <a:rPr lang="en-US" sz="1600" b="0" i="0" u="none" strike="noStrike" cap="none" dirty="0">
                <a:solidFill>
                  <a:schemeClr val="dk1"/>
                </a:solidFill>
                <a:latin typeface="Arial"/>
                <a:ea typeface="Arial"/>
                <a:cs typeface="Arial"/>
                <a:sym typeface="Arial"/>
              </a:rPr>
              <a:t>Processed documents </a:t>
            </a:r>
            <a:r>
              <a:rPr lang="en-US" sz="1600" b="1" i="0" u="none" strike="noStrike" cap="none" dirty="0">
                <a:solidFill>
                  <a:schemeClr val="accent1"/>
                </a:solidFill>
                <a:latin typeface="Arial"/>
                <a:ea typeface="Arial"/>
                <a:cs typeface="Arial"/>
                <a:sym typeface="Arial"/>
              </a:rPr>
              <a:t>sent automatically</a:t>
            </a:r>
            <a:r>
              <a:rPr lang="en-US" sz="1600" b="0" i="0" u="none" strike="noStrike" cap="none" dirty="0">
                <a:solidFill>
                  <a:schemeClr val="dk1"/>
                </a:solidFill>
                <a:latin typeface="Arial"/>
                <a:ea typeface="Arial"/>
                <a:cs typeface="Arial"/>
                <a:sym typeface="Arial"/>
              </a:rPr>
              <a:t> to other systems.</a:t>
            </a:r>
            <a:br>
              <a:rPr lang="en-US" sz="1600" b="0" i="0" u="none" strike="noStrike" cap="none" dirty="0">
                <a:latin typeface="Arial"/>
                <a:ea typeface="Arial"/>
                <a:cs typeface="Arial"/>
              </a:rPr>
            </a:br>
            <a:endParaRPr lang="en-US" sz="1600" b="0" i="0" u="none" strike="noStrike" cap="none">
              <a:solidFill>
                <a:schemeClr val="dk1"/>
              </a:solidFill>
              <a:latin typeface="Arial"/>
              <a:ea typeface="Arial"/>
              <a:cs typeface="Arial"/>
            </a:endParaRPr>
          </a:p>
          <a:p>
            <a:pPr marL="856615" lvl="1" indent="-342900">
              <a:buClr>
                <a:schemeClr val="dk1"/>
              </a:buClr>
              <a:buSzPts val="1600"/>
              <a:buFont typeface="Courier New"/>
              <a:buChar char="o"/>
            </a:pPr>
            <a:r>
              <a:rPr lang="en-US" sz="1600" b="0" i="0" u="none" strike="noStrike" cap="none" dirty="0">
                <a:solidFill>
                  <a:schemeClr val="dk1"/>
                </a:solidFill>
                <a:latin typeface="Arial"/>
                <a:ea typeface="Arial"/>
                <a:cs typeface="Arial"/>
                <a:sym typeface="Arial"/>
              </a:rPr>
              <a:t>Integrates with a growing list of </a:t>
            </a:r>
            <a:r>
              <a:rPr lang="en-US" sz="1600" dirty="0">
                <a:solidFill>
                  <a:schemeClr val="dk1"/>
                </a:solidFill>
              </a:rPr>
              <a:t>popular </a:t>
            </a:r>
            <a:r>
              <a:rPr lang="en-US" sz="1600" b="1" i="0" u="none" strike="noStrike" cap="none" dirty="0">
                <a:solidFill>
                  <a:schemeClr val="accent1"/>
                </a:solidFill>
                <a:latin typeface="Arial"/>
                <a:ea typeface="Arial"/>
                <a:cs typeface="Arial"/>
                <a:sym typeface="Arial"/>
              </a:rPr>
              <a:t>ECM solutions</a:t>
            </a:r>
            <a:r>
              <a:rPr lang="en-US" sz="1600" b="1" dirty="0">
                <a:solidFill>
                  <a:schemeClr val="accent1"/>
                </a:solidFill>
              </a:rPr>
              <a:t> (ex: Square 9).</a:t>
            </a:r>
            <a:br>
              <a:rPr lang="en-US" sz="1600" b="0" i="0" u="none" strike="noStrike" cap="none" dirty="0">
                <a:latin typeface="Arial"/>
                <a:ea typeface="Arial"/>
                <a:cs typeface="Arial"/>
              </a:rPr>
            </a:br>
            <a:endParaRPr sz="1600" b="0" i="0" u="none" strike="noStrike" cap="none">
              <a:solidFill>
                <a:schemeClr val="dk1"/>
              </a:solidFill>
              <a:latin typeface="Arial"/>
              <a:ea typeface="Arial"/>
              <a:cs typeface="Arial"/>
            </a:endParaRPr>
          </a:p>
          <a:p>
            <a:pPr marL="856615" marR="0" lvl="1" indent="-342900" algn="l" rtl="0">
              <a:lnSpc>
                <a:spcPct val="100000"/>
              </a:lnSpc>
              <a:spcBef>
                <a:spcPts val="0"/>
              </a:spcBef>
              <a:spcAft>
                <a:spcPts val="0"/>
              </a:spcAft>
              <a:buClr>
                <a:schemeClr val="dk1"/>
              </a:buClr>
              <a:buSzPts val="1600"/>
              <a:buFont typeface="Courier New"/>
              <a:buChar char="o"/>
            </a:pPr>
            <a:r>
              <a:rPr lang="en-US" sz="1600" b="0" i="0" u="none" strike="noStrike" cap="none" dirty="0">
                <a:solidFill>
                  <a:schemeClr val="dk1"/>
                </a:solidFill>
                <a:latin typeface="Arial"/>
                <a:ea typeface="Arial"/>
                <a:cs typeface="Arial"/>
                <a:sym typeface="Arial"/>
              </a:rPr>
              <a:t>Direct integrations with </a:t>
            </a:r>
            <a:r>
              <a:rPr lang="en-US" sz="1600" b="1" i="0" u="none" strike="noStrike" cap="none" dirty="0">
                <a:solidFill>
                  <a:schemeClr val="accent1"/>
                </a:solidFill>
                <a:latin typeface="Arial"/>
                <a:ea typeface="Arial"/>
                <a:cs typeface="Arial"/>
                <a:sym typeface="Arial"/>
              </a:rPr>
              <a:t>enterprise solutions providers</a:t>
            </a:r>
            <a:r>
              <a:rPr lang="en-US" sz="1600" b="0" i="0" u="none" strike="noStrike" cap="none" dirty="0">
                <a:solidFill>
                  <a:schemeClr val="dk1"/>
                </a:solidFill>
                <a:latin typeface="Arial"/>
                <a:ea typeface="Arial"/>
                <a:cs typeface="Arial"/>
                <a:sym typeface="Arial"/>
              </a:rPr>
              <a:t> and legacy systems. </a:t>
            </a:r>
            <a:br>
              <a:rPr lang="en-US" sz="1600" b="0" i="0" u="none" strike="noStrike" cap="none" dirty="0">
                <a:latin typeface="Arial"/>
                <a:ea typeface="Arial"/>
                <a:cs typeface="Arial"/>
              </a:rPr>
            </a:br>
            <a:endParaRPr sz="1600" b="0" i="0" u="none" strike="noStrike" cap="none">
              <a:solidFill>
                <a:schemeClr val="dk1"/>
              </a:solidFill>
              <a:latin typeface="Arial"/>
              <a:ea typeface="Arial"/>
              <a:cs typeface="Arial"/>
            </a:endParaRPr>
          </a:p>
          <a:p>
            <a:pPr marL="856615" marR="0" lvl="1" indent="-342900" algn="l" rtl="0">
              <a:lnSpc>
                <a:spcPct val="100000"/>
              </a:lnSpc>
              <a:spcBef>
                <a:spcPts val="0"/>
              </a:spcBef>
              <a:spcAft>
                <a:spcPts val="0"/>
              </a:spcAft>
              <a:buClr>
                <a:schemeClr val="dk1"/>
              </a:buClr>
              <a:buSzPts val="1600"/>
              <a:buFont typeface="Courier New"/>
              <a:buChar char="o"/>
            </a:pPr>
            <a:r>
              <a:rPr lang="en-US" sz="1600" b="0" i="0" u="none" strike="noStrike" cap="none" dirty="0">
                <a:solidFill>
                  <a:schemeClr val="dk1"/>
                </a:solidFill>
                <a:latin typeface="Arial"/>
                <a:ea typeface="Arial"/>
                <a:cs typeface="Arial"/>
                <a:sym typeface="Arial"/>
              </a:rPr>
              <a:t>Powerful system to system </a:t>
            </a:r>
            <a:r>
              <a:rPr lang="en-US" sz="1600" b="1" i="0" u="none" strike="noStrike" cap="none" dirty="0">
                <a:solidFill>
                  <a:schemeClr val="accent1"/>
                </a:solidFill>
                <a:latin typeface="Arial"/>
                <a:ea typeface="Arial"/>
                <a:cs typeface="Arial"/>
                <a:sym typeface="Arial"/>
              </a:rPr>
              <a:t>intelligent process automation</a:t>
            </a:r>
            <a:r>
              <a:rPr lang="en-US" sz="1600" b="1" dirty="0">
                <a:solidFill>
                  <a:schemeClr val="accent1"/>
                </a:solidFill>
              </a:rPr>
              <a:t>/</a:t>
            </a:r>
            <a:r>
              <a:rPr lang="en-US" sz="1600" b="1" i="0" u="none" strike="noStrike" cap="none" dirty="0">
                <a:solidFill>
                  <a:schemeClr val="accent1"/>
                </a:solidFill>
                <a:latin typeface="Arial"/>
                <a:ea typeface="Arial"/>
                <a:cs typeface="Arial"/>
                <a:sym typeface="Arial"/>
              </a:rPr>
              <a:t>RPA</a:t>
            </a:r>
            <a:r>
              <a:rPr lang="en-US" sz="1600" b="1" dirty="0">
                <a:solidFill>
                  <a:schemeClr val="accent1"/>
                </a:solidFill>
              </a:rPr>
              <a:t>.</a:t>
            </a:r>
            <a:endParaRPr sz="2000" b="1" i="0" u="none" strike="noStrike" cap="none" dirty="0">
              <a:solidFill>
                <a:schemeClr val="accent1"/>
              </a:solidFill>
              <a:latin typeface="Arial"/>
              <a:ea typeface="Arial"/>
              <a:cs typeface="Arial"/>
            </a:endParaRPr>
          </a:p>
        </p:txBody>
      </p:sp>
      <p:cxnSp>
        <p:nvCxnSpPr>
          <p:cNvPr id="332" name="Google Shape;332;p9"/>
          <p:cNvCxnSpPr/>
          <p:nvPr/>
        </p:nvCxnSpPr>
        <p:spPr>
          <a:xfrm>
            <a:off x="6759281" y="2294899"/>
            <a:ext cx="2426328" cy="0"/>
          </a:xfrm>
          <a:prstGeom prst="straightConnector1">
            <a:avLst/>
          </a:prstGeom>
          <a:noFill/>
          <a:ln w="9525" cap="flat" cmpd="sng">
            <a:solidFill>
              <a:schemeClr val="accent1"/>
            </a:solidFill>
            <a:prstDash val="solid"/>
            <a:miter lim="800000"/>
            <a:headEnd type="none" w="sm" len="sm"/>
            <a:tailEnd type="none" w="sm" len="sm"/>
          </a:ln>
        </p:spPr>
      </p:cxnSp>
      <p:pic>
        <p:nvPicPr>
          <p:cNvPr id="333" name="Google Shape;333;p9"/>
          <p:cNvPicPr preferRelativeResize="0"/>
          <p:nvPr/>
        </p:nvPicPr>
        <p:blipFill rotWithShape="1">
          <a:blip r:embed="rId3">
            <a:alphaModFix/>
          </a:blip>
          <a:srcRect/>
          <a:stretch/>
        </p:blipFill>
        <p:spPr>
          <a:xfrm>
            <a:off x="7519941" y="1335704"/>
            <a:ext cx="830580" cy="640080"/>
          </a:xfrm>
          <a:prstGeom prst="rect">
            <a:avLst/>
          </a:prstGeom>
          <a:noFill/>
          <a:ln>
            <a:noFill/>
          </a:ln>
        </p:spPr>
      </p:pic>
      <p:pic>
        <p:nvPicPr>
          <p:cNvPr id="334" name="Google Shape;334;p9"/>
          <p:cNvPicPr preferRelativeResize="0"/>
          <p:nvPr/>
        </p:nvPicPr>
        <p:blipFill rotWithShape="1">
          <a:blip r:embed="rId4">
            <a:alphaModFix/>
          </a:blip>
          <a:srcRect/>
          <a:stretch/>
        </p:blipFill>
        <p:spPr>
          <a:xfrm>
            <a:off x="137009" y="695624"/>
            <a:ext cx="6233513" cy="546354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9"/>
          <p:cNvSpPr/>
          <p:nvPr/>
        </p:nvSpPr>
        <p:spPr>
          <a:xfrm>
            <a:off x="130615" y="1937442"/>
            <a:ext cx="11391295" cy="2969536"/>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29" name="Google Shape;329;p9"/>
          <p:cNvSpPr/>
          <p:nvPr/>
        </p:nvSpPr>
        <p:spPr>
          <a:xfrm>
            <a:off x="5810313" y="2270403"/>
            <a:ext cx="4350342" cy="2499780"/>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30" name="Google Shape;330;p9"/>
          <p:cNvSpPr txBox="1"/>
          <p:nvPr/>
        </p:nvSpPr>
        <p:spPr>
          <a:xfrm>
            <a:off x="270471" y="0"/>
            <a:ext cx="8722851" cy="695624"/>
          </a:xfrm>
          <a:prstGeom prst="rect">
            <a:avLst/>
          </a:prstGeom>
          <a:noFill/>
          <a:ln>
            <a:noFill/>
          </a:ln>
        </p:spPr>
        <p:txBody>
          <a:bodyPr spcFirstLastPara="1" wrap="square" lIns="84800" tIns="42400" rIns="84800" bIns="42400" anchor="ctr" anchorCtr="0">
            <a:normAutofit/>
          </a:bodyPr>
          <a:lstStyle/>
          <a:p>
            <a:r>
              <a:rPr lang="en-US" sz="2800" dirty="0">
                <a:solidFill>
                  <a:schemeClr val="accent1"/>
                </a:solidFill>
              </a:rPr>
              <a:t>Connectivity to Dispatcher Phoenix</a:t>
            </a:r>
            <a:endParaRPr lang="en-US" dirty="0">
              <a:solidFill>
                <a:schemeClr val="accent1"/>
              </a:solidFill>
            </a:endParaRPr>
          </a:p>
        </p:txBody>
      </p:sp>
      <p:sp>
        <p:nvSpPr>
          <p:cNvPr id="331" name="Google Shape;331;p9"/>
          <p:cNvSpPr/>
          <p:nvPr/>
        </p:nvSpPr>
        <p:spPr>
          <a:xfrm>
            <a:off x="5520999" y="2453962"/>
            <a:ext cx="4526732" cy="2123618"/>
          </a:xfrm>
          <a:prstGeom prst="rect">
            <a:avLst/>
          </a:prstGeom>
          <a:noFill/>
          <a:ln>
            <a:noFill/>
          </a:ln>
        </p:spPr>
        <p:txBody>
          <a:bodyPr spcFirstLastPara="1" wrap="square" lIns="91425" tIns="45700" rIns="91425" bIns="45700" anchor="t" anchorCtr="0">
            <a:spAutoFit/>
          </a:bodyPr>
          <a:lstStyle/>
          <a:p>
            <a:pPr marL="856615" lvl="1" indent="-342900">
              <a:buClr>
                <a:schemeClr val="dk1"/>
              </a:buClr>
              <a:buSzPts val="1600"/>
              <a:buFont typeface="Courier New"/>
              <a:buChar char="o"/>
            </a:pPr>
            <a:r>
              <a:rPr lang="en-US" sz="1600" dirty="0">
                <a:solidFill>
                  <a:schemeClr val="dk1"/>
                </a:solidFill>
              </a:rPr>
              <a:t>Leverage the </a:t>
            </a:r>
            <a:r>
              <a:rPr lang="en-US" sz="1600" b="1" dirty="0">
                <a:solidFill>
                  <a:schemeClr val="accent1"/>
                </a:solidFill>
              </a:rPr>
              <a:t>power and strength</a:t>
            </a:r>
            <a:r>
              <a:rPr lang="en-US" sz="1600" dirty="0">
                <a:solidFill>
                  <a:schemeClr val="dk1"/>
                </a:solidFill>
              </a:rPr>
              <a:t> of both platforms</a:t>
            </a:r>
            <a:br>
              <a:rPr lang="en-US" sz="1600" dirty="0"/>
            </a:br>
            <a:endParaRPr lang="en-US" sz="2000" b="1">
              <a:solidFill>
                <a:srgbClr val="0070C0"/>
              </a:solidFill>
            </a:endParaRPr>
          </a:p>
          <a:p>
            <a:pPr marL="856615" lvl="1" indent="-342900">
              <a:buClr>
                <a:schemeClr val="dk1"/>
              </a:buClr>
              <a:buSzPts val="1600"/>
              <a:buFont typeface="Courier New"/>
              <a:buChar char="o"/>
            </a:pPr>
            <a:r>
              <a:rPr lang="en-US" sz="1600" dirty="0">
                <a:solidFill>
                  <a:schemeClr val="dk1"/>
                </a:solidFill>
              </a:rPr>
              <a:t>Take advantage of </a:t>
            </a:r>
            <a:r>
              <a:rPr lang="en-US" sz="1600" b="1" dirty="0">
                <a:solidFill>
                  <a:schemeClr val="accent1"/>
                </a:solidFill>
              </a:rPr>
              <a:t>local processing speeds</a:t>
            </a:r>
            <a:r>
              <a:rPr lang="en-US" sz="1600" dirty="0">
                <a:solidFill>
                  <a:schemeClr val="dk1"/>
                </a:solidFill>
              </a:rPr>
              <a:t> for high volume tasks</a:t>
            </a:r>
            <a:br>
              <a:rPr lang="en-US" sz="1600" dirty="0"/>
            </a:br>
            <a:endParaRPr lang="en-US" sz="1600">
              <a:solidFill>
                <a:schemeClr val="dk1"/>
              </a:solidFill>
            </a:endParaRPr>
          </a:p>
          <a:p>
            <a:pPr marL="856615" lvl="1" indent="-342900">
              <a:buClr>
                <a:schemeClr val="dk1"/>
              </a:buClr>
              <a:buSzPts val="1600"/>
              <a:buFont typeface="Courier New"/>
              <a:buChar char="o"/>
            </a:pPr>
            <a:r>
              <a:rPr lang="en-US" sz="1600" dirty="0">
                <a:solidFill>
                  <a:schemeClr val="dk1"/>
                </a:solidFill>
              </a:rPr>
              <a:t>Empower users to </a:t>
            </a:r>
            <a:r>
              <a:rPr lang="en-US" sz="1600" b="1" dirty="0">
                <a:solidFill>
                  <a:schemeClr val="accent1"/>
                </a:solidFill>
              </a:rPr>
              <a:t>collaborate in the cloud</a:t>
            </a:r>
            <a:r>
              <a:rPr lang="en-US" sz="1600" dirty="0">
                <a:solidFill>
                  <a:schemeClr val="dk1"/>
                </a:solidFill>
              </a:rPr>
              <a:t> while keeping control of data</a:t>
            </a:r>
          </a:p>
        </p:txBody>
      </p:sp>
      <p:sp>
        <p:nvSpPr>
          <p:cNvPr id="15" name="Google Shape;204;g202ead00ffc_0_79">
            <a:extLst>
              <a:ext uri="{FF2B5EF4-FFF2-40B4-BE49-F238E27FC236}">
                <a16:creationId xmlns:a16="http://schemas.microsoft.com/office/drawing/2014/main" id="{AB0EA0E9-C742-171B-8DB5-DB05F2B3B1C1}"/>
              </a:ext>
            </a:extLst>
          </p:cNvPr>
          <p:cNvSpPr/>
          <p:nvPr/>
        </p:nvSpPr>
        <p:spPr>
          <a:xfrm>
            <a:off x="1024338" y="1659769"/>
            <a:ext cx="3425400" cy="3521700"/>
          </a:xfrm>
          <a:prstGeom prst="ellipse">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 name="Google Shape;206;g202ead00ffc_0_79" descr="A blue cloud with black background&#10;&#10;Description automatically generated">
            <a:extLst>
              <a:ext uri="{FF2B5EF4-FFF2-40B4-BE49-F238E27FC236}">
                <a16:creationId xmlns:a16="http://schemas.microsoft.com/office/drawing/2014/main" id="{CAD0B2AC-0849-9602-93C6-EFC24EA664B4}"/>
              </a:ext>
            </a:extLst>
          </p:cNvPr>
          <p:cNvPicPr preferRelativeResize="0"/>
          <p:nvPr/>
        </p:nvPicPr>
        <p:blipFill>
          <a:blip r:embed="rId3">
            <a:alphaModFix/>
          </a:blip>
          <a:stretch>
            <a:fillRect/>
          </a:stretch>
        </p:blipFill>
        <p:spPr>
          <a:xfrm>
            <a:off x="3189895" y="1573868"/>
            <a:ext cx="2516659" cy="1467190"/>
          </a:xfrm>
          <a:prstGeom prst="rect">
            <a:avLst/>
          </a:prstGeom>
          <a:noFill/>
          <a:ln>
            <a:noFill/>
          </a:ln>
        </p:spPr>
      </p:pic>
      <p:pic>
        <p:nvPicPr>
          <p:cNvPr id="5" name="Google Shape;207;g202ead00ffc_0_79" descr="A blue rectangular object with a square in the middle&#10;&#10;Description automatically generated">
            <a:extLst>
              <a:ext uri="{FF2B5EF4-FFF2-40B4-BE49-F238E27FC236}">
                <a16:creationId xmlns:a16="http://schemas.microsoft.com/office/drawing/2014/main" id="{A0A1929C-FCE6-3F60-D9F0-00BA9A67A406}"/>
              </a:ext>
            </a:extLst>
          </p:cNvPr>
          <p:cNvPicPr preferRelativeResize="0"/>
          <p:nvPr/>
        </p:nvPicPr>
        <p:blipFill>
          <a:blip r:embed="rId4">
            <a:alphaModFix/>
          </a:blip>
          <a:stretch>
            <a:fillRect/>
          </a:stretch>
        </p:blipFill>
        <p:spPr>
          <a:xfrm>
            <a:off x="1171476" y="3338158"/>
            <a:ext cx="1271385" cy="562721"/>
          </a:xfrm>
          <a:prstGeom prst="rect">
            <a:avLst/>
          </a:prstGeom>
          <a:noFill/>
          <a:ln>
            <a:noFill/>
          </a:ln>
        </p:spPr>
      </p:pic>
      <p:cxnSp>
        <p:nvCxnSpPr>
          <p:cNvPr id="7" name="Google Shape;208;g202ead00ffc_0_79">
            <a:extLst>
              <a:ext uri="{FF2B5EF4-FFF2-40B4-BE49-F238E27FC236}">
                <a16:creationId xmlns:a16="http://schemas.microsoft.com/office/drawing/2014/main" id="{A248E37A-D8E1-0B1A-C5D5-695A96A0B46F}"/>
              </a:ext>
            </a:extLst>
          </p:cNvPr>
          <p:cNvCxnSpPr/>
          <p:nvPr/>
        </p:nvCxnSpPr>
        <p:spPr>
          <a:xfrm flipV="1">
            <a:off x="1712140" y="2172922"/>
            <a:ext cx="2017215" cy="1209890"/>
          </a:xfrm>
          <a:prstGeom prst="bentConnector3">
            <a:avLst>
              <a:gd name="adj1" fmla="val -345"/>
            </a:avLst>
          </a:prstGeom>
          <a:noFill/>
          <a:ln w="28575" cap="flat" cmpd="sng">
            <a:solidFill>
              <a:srgbClr val="00B0F0"/>
            </a:solidFill>
            <a:prstDash val="dash"/>
            <a:round/>
            <a:headEnd type="none" w="med" len="med"/>
            <a:tailEnd type="oval" w="med" len="med"/>
          </a:ln>
        </p:spPr>
      </p:cxnSp>
      <p:pic>
        <p:nvPicPr>
          <p:cNvPr id="11" name="Google Shape;210;g202ead00ffc_0_79" descr="A person in yellow shirt and blue pants&#10;&#10;Description automatically generated">
            <a:extLst>
              <a:ext uri="{FF2B5EF4-FFF2-40B4-BE49-F238E27FC236}">
                <a16:creationId xmlns:a16="http://schemas.microsoft.com/office/drawing/2014/main" id="{3139EED7-502D-8C4B-787C-20782395A9C8}"/>
              </a:ext>
            </a:extLst>
          </p:cNvPr>
          <p:cNvPicPr preferRelativeResize="0"/>
          <p:nvPr/>
        </p:nvPicPr>
        <p:blipFill>
          <a:blip r:embed="rId5">
            <a:alphaModFix/>
          </a:blip>
          <a:stretch>
            <a:fillRect/>
          </a:stretch>
        </p:blipFill>
        <p:spPr>
          <a:xfrm>
            <a:off x="3561729" y="2946214"/>
            <a:ext cx="684096" cy="2052700"/>
          </a:xfrm>
          <a:prstGeom prst="rect">
            <a:avLst/>
          </a:prstGeom>
          <a:noFill/>
          <a:ln>
            <a:noFill/>
          </a:ln>
        </p:spPr>
      </p:pic>
      <p:pic>
        <p:nvPicPr>
          <p:cNvPr id="13" name="Google Shape;215;g202ead00ffc_0_79" descr="A person holding a computer&#10;&#10;Description automatically generated">
            <a:extLst>
              <a:ext uri="{FF2B5EF4-FFF2-40B4-BE49-F238E27FC236}">
                <a16:creationId xmlns:a16="http://schemas.microsoft.com/office/drawing/2014/main" id="{75748764-7C6C-3EBC-6267-A2466C86A1BA}"/>
              </a:ext>
            </a:extLst>
          </p:cNvPr>
          <p:cNvPicPr preferRelativeResize="0"/>
          <p:nvPr/>
        </p:nvPicPr>
        <p:blipFill>
          <a:blip r:embed="rId6">
            <a:alphaModFix/>
          </a:blip>
          <a:stretch>
            <a:fillRect/>
          </a:stretch>
        </p:blipFill>
        <p:spPr>
          <a:xfrm>
            <a:off x="766912" y="2746781"/>
            <a:ext cx="1131970" cy="1745473"/>
          </a:xfrm>
          <a:prstGeom prst="rect">
            <a:avLst/>
          </a:prstGeom>
          <a:noFill/>
          <a:ln>
            <a:noFill/>
          </a:ln>
        </p:spPr>
      </p:pic>
      <p:pic>
        <p:nvPicPr>
          <p:cNvPr id="17" name="Google Shape;200;g202ead00ffc_0_79">
            <a:extLst>
              <a:ext uri="{FF2B5EF4-FFF2-40B4-BE49-F238E27FC236}">
                <a16:creationId xmlns:a16="http://schemas.microsoft.com/office/drawing/2014/main" id="{D7089D84-9253-C854-42FD-2EB2817CF51A}"/>
              </a:ext>
            </a:extLst>
          </p:cNvPr>
          <p:cNvPicPr preferRelativeResize="0"/>
          <p:nvPr/>
        </p:nvPicPr>
        <p:blipFill rotWithShape="1">
          <a:blip r:embed="rId7">
            <a:alphaModFix/>
          </a:blip>
          <a:srcRect/>
          <a:stretch/>
        </p:blipFill>
        <p:spPr>
          <a:xfrm>
            <a:off x="1578873" y="3976000"/>
            <a:ext cx="1727249" cy="405825"/>
          </a:xfrm>
          <a:prstGeom prst="rect">
            <a:avLst/>
          </a:prstGeom>
          <a:noFill/>
          <a:ln>
            <a:noFill/>
          </a:ln>
        </p:spPr>
      </p:pic>
      <p:pic>
        <p:nvPicPr>
          <p:cNvPr id="19" name="Google Shape;199;g202ead00ffc_0_79" descr="D:\Dispatcher\Cloud\Logos\logo_stratus-a.png">
            <a:extLst>
              <a:ext uri="{FF2B5EF4-FFF2-40B4-BE49-F238E27FC236}">
                <a16:creationId xmlns:a16="http://schemas.microsoft.com/office/drawing/2014/main" id="{B4D73964-8F1B-1305-090F-B402F3DC061A}"/>
              </a:ext>
            </a:extLst>
          </p:cNvPr>
          <p:cNvPicPr preferRelativeResize="0"/>
          <p:nvPr/>
        </p:nvPicPr>
        <p:blipFill rotWithShape="1">
          <a:blip r:embed="rId8">
            <a:alphaModFix/>
          </a:blip>
          <a:srcRect/>
          <a:stretch/>
        </p:blipFill>
        <p:spPr>
          <a:xfrm>
            <a:off x="3603051" y="2397976"/>
            <a:ext cx="1681854" cy="405332"/>
          </a:xfrm>
          <a:prstGeom prst="rect">
            <a:avLst/>
          </a:prstGeom>
          <a:noFill/>
          <a:ln>
            <a:noFill/>
          </a:ln>
        </p:spPr>
      </p:pic>
    </p:spTree>
    <p:extLst>
      <p:ext uri="{BB962C8B-B14F-4D97-AF65-F5344CB8AC3E}">
        <p14:creationId xmlns:p14="http://schemas.microsoft.com/office/powerpoint/2010/main" val="3178946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7"/>
          <p:cNvSpPr/>
          <p:nvPr/>
        </p:nvSpPr>
        <p:spPr>
          <a:xfrm>
            <a:off x="139700" y="1937442"/>
            <a:ext cx="11377003" cy="2969536"/>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289" name="Google Shape;289;p7"/>
          <p:cNvSpPr/>
          <p:nvPr/>
        </p:nvSpPr>
        <p:spPr>
          <a:xfrm>
            <a:off x="347427" y="1061017"/>
            <a:ext cx="4230651" cy="5006566"/>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290" name="Google Shape;290;p7"/>
          <p:cNvSpPr txBox="1"/>
          <p:nvPr/>
        </p:nvSpPr>
        <p:spPr>
          <a:xfrm>
            <a:off x="226091" y="3093733"/>
            <a:ext cx="4230651" cy="2554545"/>
          </a:xfrm>
          <a:prstGeom prst="rect">
            <a:avLst/>
          </a:prstGeom>
          <a:noFill/>
          <a:ln>
            <a:noFill/>
          </a:ln>
        </p:spPr>
        <p:txBody>
          <a:bodyPr spcFirstLastPara="1" wrap="square" lIns="91425" tIns="45700" rIns="91425" bIns="45700" anchor="t" anchorCtr="0">
            <a:spAutoFit/>
          </a:bodyPr>
          <a:lstStyle/>
          <a:p>
            <a:pPr marL="856615" marR="0" lvl="1" indent="-342900" algn="l" rtl="0">
              <a:lnSpc>
                <a:spcPct val="100000"/>
              </a:lnSpc>
              <a:spcBef>
                <a:spcPts val="0"/>
              </a:spcBef>
              <a:spcAft>
                <a:spcPts val="0"/>
              </a:spcAft>
              <a:buClr>
                <a:schemeClr val="dk1"/>
              </a:buClr>
              <a:buSzPts val="1800"/>
              <a:buFont typeface="Courier New"/>
              <a:buChar char="o"/>
            </a:pPr>
            <a:r>
              <a:rPr lang="en-US" sz="1800" b="0" i="0" u="none" strike="noStrike" cap="none" dirty="0">
                <a:solidFill>
                  <a:schemeClr val="dk1"/>
                </a:solidFill>
                <a:latin typeface="Arial"/>
                <a:ea typeface="Arial"/>
                <a:cs typeface="Arial"/>
                <a:sym typeface="Arial"/>
              </a:rPr>
              <a:t>Workflow Inbox so users can see the tasks that have been </a:t>
            </a:r>
            <a:r>
              <a:rPr lang="en-US" sz="1800" b="1" i="0" u="none" strike="noStrike" cap="none" dirty="0">
                <a:solidFill>
                  <a:schemeClr val="accent1"/>
                </a:solidFill>
                <a:latin typeface="Arial"/>
                <a:ea typeface="Arial"/>
                <a:cs typeface="Arial"/>
                <a:sym typeface="Arial"/>
              </a:rPr>
              <a:t>assigned to them</a:t>
            </a:r>
            <a:r>
              <a:rPr lang="en-US" sz="1800" b="0" i="0" u="none" strike="noStrike" cap="none" dirty="0">
                <a:solidFill>
                  <a:schemeClr val="accent1"/>
                </a:solidFill>
                <a:latin typeface="Arial"/>
                <a:ea typeface="Arial"/>
                <a:cs typeface="Arial"/>
                <a:sym typeface="Arial"/>
              </a:rPr>
              <a:t>.</a:t>
            </a:r>
            <a:r>
              <a:rPr lang="en-US" sz="1800" b="0" i="0" u="none" strike="noStrike" cap="none" dirty="0">
                <a:solidFill>
                  <a:schemeClr val="dk1"/>
                </a:solidFill>
                <a:latin typeface="Arial"/>
                <a:ea typeface="Arial"/>
                <a:cs typeface="Arial"/>
                <a:sym typeface="Arial"/>
              </a:rPr>
              <a:t> </a:t>
            </a:r>
            <a:br>
              <a:rPr lang="en-US" sz="1800" b="0" i="0" u="none" strike="noStrike" cap="none" dirty="0">
                <a:latin typeface="Arial"/>
                <a:ea typeface="Arial"/>
                <a:cs typeface="Arial"/>
              </a:rPr>
            </a:br>
            <a:endParaRPr lang="en-US" sz="1800" b="0" i="0" u="none" strike="noStrike" cap="none">
              <a:solidFill>
                <a:schemeClr val="dk1"/>
              </a:solidFill>
              <a:latin typeface="Arial"/>
              <a:ea typeface="Arial"/>
              <a:cs typeface="Arial"/>
            </a:endParaRPr>
          </a:p>
          <a:p>
            <a:pPr marL="856615" marR="0" lvl="1" indent="-342900" algn="l" rtl="0">
              <a:lnSpc>
                <a:spcPct val="100000"/>
              </a:lnSpc>
              <a:spcBef>
                <a:spcPts val="0"/>
              </a:spcBef>
              <a:spcAft>
                <a:spcPts val="0"/>
              </a:spcAft>
              <a:buClr>
                <a:schemeClr val="dk1"/>
              </a:buClr>
              <a:buSzPts val="1800"/>
              <a:buFont typeface="Courier New"/>
              <a:buChar char="o"/>
            </a:pPr>
            <a:r>
              <a:rPr lang="en-US" sz="1800" b="0" i="0" u="none" strike="noStrike" cap="none" dirty="0">
                <a:solidFill>
                  <a:schemeClr val="dk1"/>
                </a:solidFill>
                <a:latin typeface="Arial"/>
                <a:ea typeface="Arial"/>
                <a:cs typeface="Arial"/>
                <a:sym typeface="Arial"/>
              </a:rPr>
              <a:t>Automated</a:t>
            </a:r>
            <a:r>
              <a:rPr lang="en-US" sz="1800" b="1" i="0" u="none" strike="noStrike" cap="none" dirty="0">
                <a:solidFill>
                  <a:srgbClr val="0070C0"/>
                </a:solidFill>
                <a:latin typeface="Arial"/>
                <a:ea typeface="Arial"/>
                <a:cs typeface="Arial"/>
                <a:sym typeface="Arial"/>
              </a:rPr>
              <a:t> </a:t>
            </a:r>
            <a:r>
              <a:rPr lang="en-US" sz="1800" b="1" i="0" u="none" strike="noStrike" cap="none" dirty="0">
                <a:solidFill>
                  <a:schemeClr val="accent1"/>
                </a:solidFill>
                <a:latin typeface="Arial"/>
                <a:ea typeface="Arial"/>
                <a:cs typeface="Arial"/>
                <a:sym typeface="Arial"/>
              </a:rPr>
              <a:t>reminders/notifications</a:t>
            </a:r>
            <a:r>
              <a:rPr lang="en-US" sz="1800" b="0" i="0" u="none" strike="noStrike" cap="none" dirty="0">
                <a:solidFill>
                  <a:schemeClr val="accent1"/>
                </a:solidFill>
                <a:latin typeface="Arial"/>
                <a:ea typeface="Arial"/>
                <a:cs typeface="Arial"/>
                <a:sym typeface="Arial"/>
              </a:rPr>
              <a:t>. </a:t>
            </a:r>
            <a:endParaRPr sz="1400" b="0" i="0" u="none" strike="noStrike" cap="none">
              <a:solidFill>
                <a:schemeClr val="accent1"/>
              </a:solidFill>
              <a:latin typeface="Arial"/>
              <a:ea typeface="Arial"/>
              <a:cs typeface="Arial"/>
            </a:endParaRPr>
          </a:p>
          <a:p>
            <a:pPr marL="856615" marR="0" lvl="1" indent="-228600" algn="l" rtl="0">
              <a:lnSpc>
                <a:spcPct val="100000"/>
              </a:lnSpc>
              <a:spcBef>
                <a:spcPts val="0"/>
              </a:spcBef>
              <a:spcAft>
                <a:spcPts val="0"/>
              </a:spcAft>
              <a:buClr>
                <a:schemeClr val="dk1"/>
              </a:buClr>
              <a:buSzPts val="1800"/>
              <a:buFont typeface="Courier New"/>
              <a:buNone/>
            </a:pPr>
            <a:endParaRPr sz="1800" b="0" i="0" u="none" strike="noStrike" cap="none">
              <a:solidFill>
                <a:schemeClr val="dk1"/>
              </a:solidFill>
              <a:latin typeface="Arial"/>
              <a:ea typeface="Arial"/>
              <a:cs typeface="Arial"/>
            </a:endParaRPr>
          </a:p>
          <a:p>
            <a:pPr marL="342900" marR="0" lvl="0" indent="-22860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a:p>
            <a:pPr marL="342900" marR="0" lvl="0" indent="-24130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p:txBody>
      </p:sp>
      <p:sp>
        <p:nvSpPr>
          <p:cNvPr id="291" name="Google Shape;291;p7"/>
          <p:cNvSpPr txBox="1"/>
          <p:nvPr/>
        </p:nvSpPr>
        <p:spPr>
          <a:xfrm>
            <a:off x="270471" y="0"/>
            <a:ext cx="8722851" cy="695624"/>
          </a:xfrm>
          <a:prstGeom prst="rect">
            <a:avLst/>
          </a:prstGeom>
          <a:noFill/>
          <a:ln>
            <a:noFill/>
          </a:ln>
        </p:spPr>
        <p:txBody>
          <a:bodyPr spcFirstLastPara="1" wrap="square" lIns="84800" tIns="42400" rIns="84800" bIns="42400" anchor="ctr" anchorCtr="0">
            <a:normAutofit/>
          </a:bodyPr>
          <a:lstStyle/>
          <a:p>
            <a:pPr>
              <a:buSzPts val="2800"/>
            </a:pPr>
            <a:r>
              <a:rPr lang="en-US" sz="2800" b="0" i="0" u="none" strike="noStrike" cap="none" dirty="0">
                <a:solidFill>
                  <a:schemeClr val="accent1"/>
                </a:solidFill>
                <a:latin typeface="Arial"/>
                <a:ea typeface="Arial"/>
                <a:cs typeface="Arial"/>
                <a:sym typeface="Arial"/>
              </a:rPr>
              <a:t>Home Page / </a:t>
            </a:r>
            <a:r>
              <a:rPr lang="en-US" sz="2800" dirty="0">
                <a:solidFill>
                  <a:schemeClr val="accent1"/>
                </a:solidFill>
              </a:rPr>
              <a:t>Job Queue</a:t>
            </a:r>
            <a:r>
              <a:rPr lang="en-US" sz="2800" b="0" i="0" u="none" strike="noStrike" cap="none" dirty="0">
                <a:solidFill>
                  <a:schemeClr val="accent1"/>
                </a:solidFill>
                <a:latin typeface="Arial"/>
                <a:ea typeface="Arial"/>
                <a:cs typeface="Arial"/>
                <a:sym typeface="Arial"/>
              </a:rPr>
              <a:t> Management</a:t>
            </a:r>
            <a:endParaRPr lang="en-US" sz="1400" b="0" i="0" u="none" strike="noStrike" cap="none">
              <a:solidFill>
                <a:schemeClr val="accent1"/>
              </a:solidFill>
              <a:latin typeface="Arial"/>
              <a:ea typeface="Arial"/>
              <a:cs typeface="Arial"/>
            </a:endParaRPr>
          </a:p>
        </p:txBody>
      </p:sp>
      <p:pic>
        <p:nvPicPr>
          <p:cNvPr id="292" name="Google Shape;292;p7"/>
          <p:cNvPicPr preferRelativeResize="0"/>
          <p:nvPr/>
        </p:nvPicPr>
        <p:blipFill rotWithShape="1">
          <a:blip r:embed="rId3">
            <a:alphaModFix/>
          </a:blip>
          <a:srcRect/>
          <a:stretch/>
        </p:blipFill>
        <p:spPr>
          <a:xfrm>
            <a:off x="2171083" y="1479075"/>
            <a:ext cx="830580" cy="640080"/>
          </a:xfrm>
          <a:prstGeom prst="rect">
            <a:avLst/>
          </a:prstGeom>
          <a:noFill/>
          <a:ln>
            <a:noFill/>
          </a:ln>
        </p:spPr>
      </p:pic>
      <p:cxnSp>
        <p:nvCxnSpPr>
          <p:cNvPr id="293" name="Google Shape;293;p7"/>
          <p:cNvCxnSpPr/>
          <p:nvPr/>
        </p:nvCxnSpPr>
        <p:spPr>
          <a:xfrm>
            <a:off x="1294729" y="2546175"/>
            <a:ext cx="2426328" cy="0"/>
          </a:xfrm>
          <a:prstGeom prst="straightConnector1">
            <a:avLst/>
          </a:prstGeom>
          <a:noFill/>
          <a:ln w="9525" cap="flat" cmpd="sng">
            <a:solidFill>
              <a:schemeClr val="accent1"/>
            </a:solidFill>
            <a:prstDash val="solid"/>
            <a:miter lim="800000"/>
            <a:headEnd type="none" w="sm" len="sm"/>
            <a:tailEnd type="none" w="sm" len="sm"/>
          </a:ln>
        </p:spPr>
      </p:cxnSp>
      <p:pic>
        <p:nvPicPr>
          <p:cNvPr id="294" name="Google Shape;294;p7"/>
          <p:cNvPicPr preferRelativeResize="0"/>
          <p:nvPr/>
        </p:nvPicPr>
        <p:blipFill rotWithShape="1">
          <a:blip r:embed="rId4">
            <a:alphaModFix/>
          </a:blip>
          <a:srcRect/>
          <a:stretch/>
        </p:blipFill>
        <p:spPr>
          <a:xfrm>
            <a:off x="5102026" y="1438550"/>
            <a:ext cx="6331701" cy="3556249"/>
          </a:xfrm>
          <a:prstGeom prst="rect">
            <a:avLst/>
          </a:prstGeom>
          <a:noFill/>
          <a:ln w="9525" cap="flat" cmpd="sng">
            <a:solidFill>
              <a:schemeClr val="dk1"/>
            </a:solidFill>
            <a:prstDash val="solid"/>
            <a:round/>
            <a:headEnd type="none" w="sm" len="sm"/>
            <a:tailEnd type="none" w="sm" len="sm"/>
          </a:ln>
        </p:spPr>
      </p:pic>
      <p:pic>
        <p:nvPicPr>
          <p:cNvPr id="295" name="Google Shape;295;p7"/>
          <p:cNvPicPr preferRelativeResize="0"/>
          <p:nvPr/>
        </p:nvPicPr>
        <p:blipFill>
          <a:blip r:embed="rId5">
            <a:alphaModFix/>
          </a:blip>
          <a:stretch>
            <a:fillRect/>
          </a:stretch>
        </p:blipFill>
        <p:spPr>
          <a:xfrm>
            <a:off x="4759788" y="2946400"/>
            <a:ext cx="5362575" cy="300990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405952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8"/>
          <p:cNvSpPr/>
          <p:nvPr/>
        </p:nvSpPr>
        <p:spPr>
          <a:xfrm>
            <a:off x="128346" y="1937442"/>
            <a:ext cx="11392141" cy="2969536"/>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15" name="Google Shape;315;p8"/>
          <p:cNvSpPr/>
          <p:nvPr/>
        </p:nvSpPr>
        <p:spPr>
          <a:xfrm>
            <a:off x="254974" y="941563"/>
            <a:ext cx="4325861" cy="4830825"/>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16" name="Google Shape;316;p8"/>
          <p:cNvSpPr txBox="1"/>
          <p:nvPr/>
        </p:nvSpPr>
        <p:spPr>
          <a:xfrm>
            <a:off x="0" y="2427069"/>
            <a:ext cx="4326000" cy="3909600"/>
          </a:xfrm>
          <a:prstGeom prst="rect">
            <a:avLst/>
          </a:prstGeom>
          <a:noFill/>
          <a:ln>
            <a:noFill/>
          </a:ln>
        </p:spPr>
        <p:txBody>
          <a:bodyPr spcFirstLastPara="1" wrap="square" lIns="91425" tIns="45700" rIns="91425" bIns="45700" anchor="t" anchorCtr="0">
            <a:spAutoFit/>
          </a:bodyPr>
          <a:lstStyle/>
          <a:p>
            <a:pPr marL="856615" marR="0" lvl="1" indent="-342900" algn="l" rtl="0">
              <a:lnSpc>
                <a:spcPct val="100000"/>
              </a:lnSpc>
              <a:spcBef>
                <a:spcPts val="0"/>
              </a:spcBef>
              <a:spcAft>
                <a:spcPts val="0"/>
              </a:spcAft>
              <a:buClr>
                <a:schemeClr val="dk1"/>
              </a:buClr>
              <a:buSzPts val="1600"/>
              <a:buFont typeface="Courier New"/>
              <a:buChar char="o"/>
            </a:pPr>
            <a:r>
              <a:rPr lang="en-US" sz="1600" b="0" i="0" u="none" strike="noStrike" cap="none" dirty="0">
                <a:solidFill>
                  <a:schemeClr val="dk1"/>
                </a:solidFill>
                <a:latin typeface="Arial"/>
                <a:ea typeface="Arial"/>
                <a:cs typeface="Arial"/>
                <a:sym typeface="Arial"/>
              </a:rPr>
              <a:t>Empower users to </a:t>
            </a:r>
            <a:r>
              <a:rPr lang="en-US" sz="1600" b="1" i="0" u="none" strike="noStrike" cap="none" dirty="0">
                <a:solidFill>
                  <a:schemeClr val="accent1"/>
                </a:solidFill>
                <a:latin typeface="Arial"/>
                <a:ea typeface="Arial"/>
                <a:cs typeface="Arial"/>
                <a:sym typeface="Arial"/>
              </a:rPr>
              <a:t>capture, route, and process</a:t>
            </a:r>
            <a:r>
              <a:rPr lang="en-US" sz="1600" b="1" i="0" u="none" strike="noStrike" cap="none" dirty="0">
                <a:solidFill>
                  <a:srgbClr val="0070C0"/>
                </a:solidFill>
                <a:latin typeface="Arial"/>
                <a:ea typeface="Arial"/>
                <a:cs typeface="Arial"/>
                <a:sym typeface="Arial"/>
              </a:rPr>
              <a:t> </a:t>
            </a:r>
            <a:r>
              <a:rPr lang="en-US" sz="1600" b="0" i="0" u="none" strike="noStrike" cap="none" dirty="0">
                <a:solidFill>
                  <a:schemeClr val="dk1"/>
                </a:solidFill>
                <a:latin typeface="Arial"/>
                <a:ea typeface="Arial"/>
                <a:cs typeface="Arial"/>
                <a:sym typeface="Arial"/>
              </a:rPr>
              <a:t>documents.</a:t>
            </a:r>
            <a:br>
              <a:rPr lang="en-US" sz="1600" b="0" i="0" u="none" strike="noStrike" cap="none" dirty="0">
                <a:latin typeface="Arial"/>
                <a:ea typeface="Arial"/>
                <a:cs typeface="Arial"/>
              </a:rPr>
            </a:br>
            <a:endParaRPr lang="en-US" sz="1600" b="0" i="0" u="none" strike="noStrike" cap="none">
              <a:solidFill>
                <a:schemeClr val="dk1"/>
              </a:solidFill>
              <a:latin typeface="Arial"/>
              <a:ea typeface="Arial"/>
              <a:cs typeface="Arial"/>
            </a:endParaRPr>
          </a:p>
          <a:p>
            <a:pPr marL="856615" marR="0" lvl="1" indent="-342900" algn="l" rtl="0">
              <a:lnSpc>
                <a:spcPct val="100000"/>
              </a:lnSpc>
              <a:spcBef>
                <a:spcPts val="0"/>
              </a:spcBef>
              <a:spcAft>
                <a:spcPts val="0"/>
              </a:spcAft>
              <a:buClr>
                <a:schemeClr val="dk1"/>
              </a:buClr>
              <a:buSzPts val="1600"/>
              <a:buFont typeface="Courier New"/>
              <a:buChar char="o"/>
            </a:pPr>
            <a:r>
              <a:rPr lang="en-US" sz="1600" b="0" i="0" u="none" strike="noStrike" cap="none" dirty="0">
                <a:solidFill>
                  <a:schemeClr val="dk1"/>
                </a:solidFill>
                <a:latin typeface="Arial"/>
                <a:ea typeface="Arial"/>
                <a:cs typeface="Arial"/>
                <a:sym typeface="Arial"/>
              </a:rPr>
              <a:t>Quickly and easily </a:t>
            </a:r>
            <a:r>
              <a:rPr lang="en-US" sz="1600" b="1" i="0" u="none" strike="noStrike" cap="none" dirty="0">
                <a:solidFill>
                  <a:schemeClr val="accent1"/>
                </a:solidFill>
                <a:latin typeface="Arial"/>
                <a:ea typeface="Arial"/>
                <a:cs typeface="Arial"/>
                <a:sym typeface="Arial"/>
              </a:rPr>
              <a:t>publish forms</a:t>
            </a:r>
            <a:r>
              <a:rPr lang="en-US" sz="1600" b="1" i="0" u="none" strike="noStrike" cap="none" dirty="0">
                <a:solidFill>
                  <a:srgbClr val="0070C0"/>
                </a:solidFill>
                <a:latin typeface="Arial"/>
                <a:ea typeface="Arial"/>
                <a:cs typeface="Arial"/>
                <a:sym typeface="Arial"/>
              </a:rPr>
              <a:t> </a:t>
            </a:r>
            <a:r>
              <a:rPr lang="en-US" sz="1600" b="0" i="0" u="none" strike="noStrike" cap="none" dirty="0">
                <a:solidFill>
                  <a:schemeClr val="dk1"/>
                </a:solidFill>
                <a:latin typeface="Arial"/>
                <a:ea typeface="Arial"/>
                <a:cs typeface="Arial"/>
                <a:sym typeface="Arial"/>
              </a:rPr>
              <a:t>for capture and indexing.</a:t>
            </a:r>
            <a:br>
              <a:rPr lang="en-US" sz="1600" b="0" i="0" u="none" strike="noStrike" cap="none" dirty="0">
                <a:latin typeface="Arial"/>
                <a:ea typeface="Arial"/>
                <a:cs typeface="Arial"/>
              </a:rPr>
            </a:br>
            <a:endParaRPr sz="1600" b="0" i="0" u="none" strike="noStrike" cap="none">
              <a:solidFill>
                <a:schemeClr val="dk1"/>
              </a:solidFill>
              <a:latin typeface="Arial"/>
              <a:ea typeface="Arial"/>
              <a:cs typeface="Arial"/>
            </a:endParaRPr>
          </a:p>
          <a:p>
            <a:pPr marL="856615" marR="0" lvl="1" indent="-342900" algn="l" rtl="0">
              <a:lnSpc>
                <a:spcPct val="100000"/>
              </a:lnSpc>
              <a:spcBef>
                <a:spcPts val="0"/>
              </a:spcBef>
              <a:spcAft>
                <a:spcPts val="0"/>
              </a:spcAft>
              <a:buClr>
                <a:schemeClr val="dk1"/>
              </a:buClr>
              <a:buSzPts val="1600"/>
              <a:buFont typeface="Courier New"/>
              <a:buChar char="o"/>
            </a:pPr>
            <a:r>
              <a:rPr lang="en-US" sz="1600" b="0" i="0" u="none" strike="noStrike" cap="none" dirty="0">
                <a:solidFill>
                  <a:schemeClr val="dk1"/>
                </a:solidFill>
                <a:latin typeface="Arial"/>
                <a:ea typeface="Arial"/>
                <a:cs typeface="Arial"/>
                <a:sym typeface="Arial"/>
              </a:rPr>
              <a:t>Allow for data entry and verification </a:t>
            </a:r>
            <a:r>
              <a:rPr lang="en-US" sz="1600" b="1" i="0" u="none" strike="noStrike" cap="none" dirty="0">
                <a:solidFill>
                  <a:schemeClr val="accent1"/>
                </a:solidFill>
                <a:latin typeface="Arial"/>
                <a:ea typeface="Arial"/>
                <a:cs typeface="Arial"/>
                <a:sym typeface="Arial"/>
              </a:rPr>
              <a:t>at any point</a:t>
            </a:r>
            <a:r>
              <a:rPr lang="en-US" sz="1600" b="1" i="0" u="none" strike="noStrike" cap="none" dirty="0">
                <a:solidFill>
                  <a:srgbClr val="0070C0"/>
                </a:solidFill>
                <a:latin typeface="Arial"/>
                <a:ea typeface="Arial"/>
                <a:cs typeface="Arial"/>
                <a:sym typeface="Arial"/>
              </a:rPr>
              <a:t> </a:t>
            </a:r>
            <a:r>
              <a:rPr lang="en-US" sz="1600" b="0" i="0" u="none" strike="noStrike" cap="none" dirty="0">
                <a:solidFill>
                  <a:schemeClr val="dk1"/>
                </a:solidFill>
                <a:latin typeface="Arial"/>
                <a:ea typeface="Arial"/>
                <a:cs typeface="Arial"/>
                <a:sym typeface="Arial"/>
              </a:rPr>
              <a:t>in the workflow.</a:t>
            </a:r>
            <a:br>
              <a:rPr lang="en-US" sz="1600" b="0" i="0" u="none" strike="noStrike" cap="none" dirty="0">
                <a:latin typeface="Arial"/>
                <a:ea typeface="Arial"/>
                <a:cs typeface="Arial"/>
              </a:rPr>
            </a:br>
            <a:endParaRPr sz="1600" b="0" i="0" u="none" strike="noStrike" cap="none">
              <a:solidFill>
                <a:schemeClr val="dk1"/>
              </a:solidFill>
              <a:latin typeface="Arial"/>
              <a:ea typeface="Arial"/>
              <a:cs typeface="Arial"/>
            </a:endParaRPr>
          </a:p>
          <a:p>
            <a:pPr marL="856615" marR="0" lvl="1" indent="-342900" algn="l" rtl="0">
              <a:lnSpc>
                <a:spcPct val="100000"/>
              </a:lnSpc>
              <a:spcBef>
                <a:spcPts val="0"/>
              </a:spcBef>
              <a:spcAft>
                <a:spcPts val="0"/>
              </a:spcAft>
              <a:buClr>
                <a:schemeClr val="dk1"/>
              </a:buClr>
              <a:buSzPts val="1600"/>
              <a:buChar char="o"/>
            </a:pPr>
            <a:r>
              <a:rPr lang="en-US" sz="1600" b="1" dirty="0">
                <a:solidFill>
                  <a:schemeClr val="accent1"/>
                </a:solidFill>
              </a:rPr>
              <a:t>Flexible form creation</a:t>
            </a:r>
            <a:r>
              <a:rPr lang="en-US" sz="1600" dirty="0">
                <a:solidFill>
                  <a:schemeClr val="dk1"/>
                </a:solidFill>
              </a:rPr>
              <a:t> for standard and advanced layouts.</a:t>
            </a:r>
            <a:endParaRPr sz="1600" dirty="0">
              <a:solidFill>
                <a:schemeClr val="dk1"/>
              </a:solidFil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856615" marR="0" lvl="1" indent="-241300" algn="l" rtl="0">
              <a:lnSpc>
                <a:spcPct val="100000"/>
              </a:lnSpc>
              <a:spcBef>
                <a:spcPts val="0"/>
              </a:spcBef>
              <a:spcAft>
                <a:spcPts val="0"/>
              </a:spcAft>
              <a:buClr>
                <a:schemeClr val="dk1"/>
              </a:buClr>
              <a:buSzPts val="1600"/>
              <a:buFont typeface="Courier New"/>
              <a:buNone/>
            </a:pPr>
            <a:endParaRPr sz="1600" b="1" i="0" u="none" strike="noStrike" cap="none">
              <a:solidFill>
                <a:srgbClr val="0070C0"/>
              </a:solidFill>
              <a:latin typeface="Arial"/>
              <a:ea typeface="Arial"/>
              <a:cs typeface="Arial"/>
            </a:endParaRPr>
          </a:p>
          <a:p>
            <a:pPr marL="856615" marR="0" lvl="1" indent="-241300" algn="l" rtl="0">
              <a:lnSpc>
                <a:spcPct val="100000"/>
              </a:lnSpc>
              <a:spcBef>
                <a:spcPts val="0"/>
              </a:spcBef>
              <a:spcAft>
                <a:spcPts val="0"/>
              </a:spcAft>
              <a:buClr>
                <a:schemeClr val="dk1"/>
              </a:buClr>
              <a:buSzPts val="1600"/>
              <a:buFont typeface="Courier New"/>
              <a:buNone/>
            </a:pPr>
            <a:endParaRPr sz="1600" b="1" i="0" u="none" strike="noStrike" cap="none">
              <a:solidFill>
                <a:srgbClr val="0070C0"/>
              </a:solidFill>
              <a:latin typeface="Arial"/>
              <a:ea typeface="Arial"/>
              <a:cs typeface="Arial"/>
            </a:endParaRPr>
          </a:p>
          <a:p>
            <a:pPr marL="342900" marR="0" lvl="0" indent="-254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0" indent="-26670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317" name="Google Shape;317;p8"/>
          <p:cNvSpPr txBox="1"/>
          <p:nvPr/>
        </p:nvSpPr>
        <p:spPr>
          <a:xfrm>
            <a:off x="270471" y="0"/>
            <a:ext cx="8722851" cy="695624"/>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Advanced</a:t>
            </a:r>
            <a:r>
              <a:rPr lang="en-US" sz="2800" b="0" i="0" u="none" strike="noStrike" cap="none">
                <a:solidFill>
                  <a:schemeClr val="accent1"/>
                </a:solidFill>
                <a:latin typeface="Arial"/>
                <a:ea typeface="Arial"/>
                <a:cs typeface="Arial"/>
                <a:sym typeface="Arial"/>
              </a:rPr>
              <a:t> Forms </a:t>
            </a:r>
            <a:endParaRPr sz="1400" b="0" i="0" u="none" strike="noStrike" cap="none">
              <a:solidFill>
                <a:srgbClr val="000000"/>
              </a:solidFill>
              <a:latin typeface="Arial"/>
              <a:ea typeface="Arial"/>
              <a:cs typeface="Arial"/>
              <a:sym typeface="Arial"/>
            </a:endParaRPr>
          </a:p>
        </p:txBody>
      </p:sp>
      <p:cxnSp>
        <p:nvCxnSpPr>
          <p:cNvPr id="318" name="Google Shape;318;p8"/>
          <p:cNvCxnSpPr/>
          <p:nvPr/>
        </p:nvCxnSpPr>
        <p:spPr>
          <a:xfrm>
            <a:off x="1436535" y="2025710"/>
            <a:ext cx="2426328" cy="0"/>
          </a:xfrm>
          <a:prstGeom prst="straightConnector1">
            <a:avLst/>
          </a:prstGeom>
          <a:noFill/>
          <a:ln w="9525" cap="flat" cmpd="sng">
            <a:solidFill>
              <a:schemeClr val="accent1"/>
            </a:solidFill>
            <a:prstDash val="solid"/>
            <a:miter lim="800000"/>
            <a:headEnd type="none" w="sm" len="sm"/>
            <a:tailEnd type="none" w="sm" len="sm"/>
          </a:ln>
        </p:spPr>
      </p:cxnSp>
      <p:pic>
        <p:nvPicPr>
          <p:cNvPr id="319" name="Google Shape;319;p8"/>
          <p:cNvPicPr preferRelativeResize="0"/>
          <p:nvPr/>
        </p:nvPicPr>
        <p:blipFill rotWithShape="1">
          <a:blip r:embed="rId3">
            <a:alphaModFix/>
          </a:blip>
          <a:srcRect/>
          <a:stretch/>
        </p:blipFill>
        <p:spPr>
          <a:xfrm>
            <a:off x="2059578" y="1162591"/>
            <a:ext cx="851483" cy="656189"/>
          </a:xfrm>
          <a:prstGeom prst="rect">
            <a:avLst/>
          </a:prstGeom>
          <a:noFill/>
          <a:ln>
            <a:noFill/>
          </a:ln>
        </p:spPr>
      </p:pic>
      <p:pic>
        <p:nvPicPr>
          <p:cNvPr id="320" name="Google Shape;320;p8"/>
          <p:cNvPicPr preferRelativeResize="0"/>
          <p:nvPr/>
        </p:nvPicPr>
        <p:blipFill rotWithShape="1">
          <a:blip r:embed="rId4">
            <a:alphaModFix/>
          </a:blip>
          <a:srcRect/>
          <a:stretch/>
        </p:blipFill>
        <p:spPr>
          <a:xfrm>
            <a:off x="5892375" y="1040777"/>
            <a:ext cx="5464327" cy="3073324"/>
          </a:xfrm>
          <a:prstGeom prst="rect">
            <a:avLst/>
          </a:prstGeom>
          <a:noFill/>
          <a:ln w="9525" cap="flat" cmpd="sng">
            <a:solidFill>
              <a:schemeClr val="dk1"/>
            </a:solidFill>
            <a:prstDash val="solid"/>
            <a:round/>
            <a:headEnd type="none" w="sm" len="sm"/>
            <a:tailEnd type="none" w="sm" len="sm"/>
          </a:ln>
        </p:spPr>
      </p:pic>
      <p:pic>
        <p:nvPicPr>
          <p:cNvPr id="321" name="Google Shape;321;p8"/>
          <p:cNvPicPr preferRelativeResize="0"/>
          <p:nvPr/>
        </p:nvPicPr>
        <p:blipFill rotWithShape="1">
          <a:blip r:embed="rId5">
            <a:alphaModFix/>
          </a:blip>
          <a:srcRect/>
          <a:stretch/>
        </p:blipFill>
        <p:spPr>
          <a:xfrm>
            <a:off x="4920449" y="2802868"/>
            <a:ext cx="5279170" cy="2969525"/>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114444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02ead00ffc_0_79"/>
          <p:cNvSpPr txBox="1"/>
          <p:nvPr/>
        </p:nvSpPr>
        <p:spPr>
          <a:xfrm>
            <a:off x="335823" y="87891"/>
            <a:ext cx="8403000" cy="518400"/>
          </a:xfrm>
          <a:prstGeom prst="rect">
            <a:avLst/>
          </a:prstGeom>
          <a:noFill/>
          <a:ln>
            <a:noFill/>
          </a:ln>
        </p:spPr>
        <p:txBody>
          <a:bodyPr spcFirstLastPara="1" wrap="square" lIns="86400" tIns="43200" rIns="86400" bIns="432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66CC"/>
                </a:solidFill>
                <a:latin typeface="Arial"/>
                <a:ea typeface="Arial"/>
                <a:cs typeface="Arial"/>
                <a:sym typeface="Arial"/>
              </a:rPr>
              <a:t>The Dispatcher Family</a:t>
            </a:r>
            <a:endParaRPr sz="2800" b="1" i="0" u="none" strike="noStrike" cap="none">
              <a:solidFill>
                <a:srgbClr val="0066CC"/>
              </a:solidFill>
              <a:latin typeface="Arial"/>
              <a:ea typeface="Arial"/>
              <a:cs typeface="Arial"/>
              <a:sym typeface="Arial"/>
            </a:endParaRPr>
          </a:p>
        </p:txBody>
      </p:sp>
      <p:sp>
        <p:nvSpPr>
          <p:cNvPr id="197" name="Google Shape;197;g202ead00ffc_0_79"/>
          <p:cNvSpPr/>
          <p:nvPr/>
        </p:nvSpPr>
        <p:spPr>
          <a:xfrm>
            <a:off x="130959" y="1496950"/>
            <a:ext cx="11391708" cy="2741700"/>
          </a:xfrm>
          <a:prstGeom prst="rect">
            <a:avLst/>
          </a:pr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8" name="Google Shape;198;g202ead00ffc_0_79"/>
          <p:cNvPicPr preferRelativeResize="0"/>
          <p:nvPr/>
        </p:nvPicPr>
        <p:blipFill rotWithShape="1">
          <a:blip r:embed="rId3">
            <a:alphaModFix/>
          </a:blip>
          <a:srcRect/>
          <a:stretch/>
        </p:blipFill>
        <p:spPr>
          <a:xfrm>
            <a:off x="8035699" y="2159476"/>
            <a:ext cx="3484781" cy="562736"/>
          </a:xfrm>
          <a:prstGeom prst="rect">
            <a:avLst/>
          </a:prstGeom>
          <a:noFill/>
          <a:ln>
            <a:noFill/>
          </a:ln>
        </p:spPr>
      </p:pic>
      <p:pic>
        <p:nvPicPr>
          <p:cNvPr id="199" name="Google Shape;199;g202ead00ffc_0_79" descr="D:\Dispatcher\Cloud\Logos\logo_stratus-a.png"/>
          <p:cNvPicPr preferRelativeResize="0"/>
          <p:nvPr/>
        </p:nvPicPr>
        <p:blipFill rotWithShape="1">
          <a:blip r:embed="rId4">
            <a:alphaModFix/>
          </a:blip>
          <a:srcRect/>
          <a:stretch/>
        </p:blipFill>
        <p:spPr>
          <a:xfrm>
            <a:off x="8292249" y="3142013"/>
            <a:ext cx="2172086" cy="559696"/>
          </a:xfrm>
          <a:prstGeom prst="rect">
            <a:avLst/>
          </a:prstGeom>
          <a:noFill/>
          <a:ln>
            <a:noFill/>
          </a:ln>
        </p:spPr>
      </p:pic>
      <p:pic>
        <p:nvPicPr>
          <p:cNvPr id="200" name="Google Shape;200;g202ead00ffc_0_79"/>
          <p:cNvPicPr preferRelativeResize="0"/>
          <p:nvPr/>
        </p:nvPicPr>
        <p:blipFill rotWithShape="1">
          <a:blip r:embed="rId5">
            <a:alphaModFix/>
          </a:blip>
          <a:srcRect/>
          <a:stretch/>
        </p:blipFill>
        <p:spPr>
          <a:xfrm>
            <a:off x="934704" y="2587556"/>
            <a:ext cx="2172090" cy="560189"/>
          </a:xfrm>
          <a:prstGeom prst="rect">
            <a:avLst/>
          </a:prstGeom>
          <a:noFill/>
          <a:ln>
            <a:noFill/>
          </a:ln>
        </p:spPr>
      </p:pic>
      <p:pic>
        <p:nvPicPr>
          <p:cNvPr id="201" name="Google Shape;201;g202ead00ffc_0_79" descr="D:\Dispatcher\Phoenix\Logos\logo_scantrip.png"/>
          <p:cNvPicPr preferRelativeResize="0"/>
          <p:nvPr/>
        </p:nvPicPr>
        <p:blipFill rotWithShape="1">
          <a:blip r:embed="rId6">
            <a:alphaModFix/>
          </a:blip>
          <a:srcRect/>
          <a:stretch/>
        </p:blipFill>
        <p:spPr>
          <a:xfrm>
            <a:off x="478039" y="1723278"/>
            <a:ext cx="3425968" cy="560189"/>
          </a:xfrm>
          <a:prstGeom prst="rect">
            <a:avLst/>
          </a:prstGeom>
          <a:noFill/>
          <a:ln>
            <a:noFill/>
          </a:ln>
        </p:spPr>
      </p:pic>
      <p:sp>
        <p:nvSpPr>
          <p:cNvPr id="202" name="Google Shape;202;g202ead00ffc_0_79"/>
          <p:cNvSpPr txBox="1"/>
          <p:nvPr/>
        </p:nvSpPr>
        <p:spPr>
          <a:xfrm>
            <a:off x="684909" y="4603798"/>
            <a:ext cx="3361800" cy="31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
              <a:t>Advanced workflow with s</a:t>
            </a:r>
            <a:r>
              <a:rPr lang="en-US" sz="1400">
                <a:solidFill>
                  <a:srgbClr val="000000"/>
                </a:solidFill>
              </a:rPr>
              <a:t>upport for both on-premise </a:t>
            </a:r>
            <a:endParaRPr sz="1400">
              <a:solidFill>
                <a:srgbClr val="000000"/>
              </a:solidFill>
            </a:endParaRPr>
          </a:p>
          <a:p>
            <a:pPr marL="0" lvl="0" indent="0" algn="ctr" rtl="0">
              <a:spcBef>
                <a:spcPts val="0"/>
              </a:spcBef>
              <a:spcAft>
                <a:spcPts val="0"/>
              </a:spcAft>
              <a:buNone/>
            </a:pPr>
            <a:r>
              <a:rPr lang="en-US" sz="1400">
                <a:solidFill>
                  <a:srgbClr val="000000"/>
                </a:solidFill>
              </a:rPr>
              <a:t>&amp; hybrid installations!</a:t>
            </a:r>
            <a:endParaRPr sz="1400">
              <a:solidFill>
                <a:srgbClr val="000000"/>
              </a:solidFill>
            </a:endParaRPr>
          </a:p>
        </p:txBody>
      </p:sp>
      <p:sp>
        <p:nvSpPr>
          <p:cNvPr id="203" name="Google Shape;203;g202ead00ffc_0_79"/>
          <p:cNvSpPr txBox="1"/>
          <p:nvPr/>
        </p:nvSpPr>
        <p:spPr>
          <a:xfrm>
            <a:off x="8012719" y="4603798"/>
            <a:ext cx="2956500" cy="31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
                <a:solidFill>
                  <a:srgbClr val="000000"/>
                </a:solidFill>
              </a:rPr>
              <a:t>True Cloud Workflow Management</a:t>
            </a:r>
            <a:endParaRPr sz="1400">
              <a:solidFill>
                <a:srgbClr val="000000"/>
              </a:solidFill>
            </a:endParaRPr>
          </a:p>
        </p:txBody>
      </p:sp>
      <p:sp>
        <p:nvSpPr>
          <p:cNvPr id="204" name="Google Shape;204;g202ead00ffc_0_79"/>
          <p:cNvSpPr/>
          <p:nvPr/>
        </p:nvSpPr>
        <p:spPr>
          <a:xfrm>
            <a:off x="4046769" y="1170323"/>
            <a:ext cx="3425400" cy="3521700"/>
          </a:xfrm>
          <a:prstGeom prst="ellipse">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cxnSp>
        <p:nvCxnSpPr>
          <p:cNvPr id="205" name="Google Shape;205;g202ead00ffc_0_79"/>
          <p:cNvCxnSpPr/>
          <p:nvPr/>
        </p:nvCxnSpPr>
        <p:spPr>
          <a:xfrm>
            <a:off x="5772319" y="990250"/>
            <a:ext cx="0" cy="4529100"/>
          </a:xfrm>
          <a:prstGeom prst="straightConnector1">
            <a:avLst/>
          </a:prstGeom>
          <a:noFill/>
          <a:ln w="9525" cap="flat" cmpd="sng">
            <a:solidFill>
              <a:srgbClr val="20124D"/>
            </a:solidFill>
            <a:prstDash val="dash"/>
            <a:round/>
            <a:headEnd type="none" w="med" len="med"/>
            <a:tailEnd type="none" w="med" len="med"/>
          </a:ln>
        </p:spPr>
      </p:cxnSp>
      <p:pic>
        <p:nvPicPr>
          <p:cNvPr id="206" name="Google Shape;206;g202ead00ffc_0_79"/>
          <p:cNvPicPr preferRelativeResize="0"/>
          <p:nvPr/>
        </p:nvPicPr>
        <p:blipFill>
          <a:blip r:embed="rId7">
            <a:alphaModFix/>
          </a:blip>
          <a:stretch>
            <a:fillRect/>
          </a:stretch>
        </p:blipFill>
        <p:spPr>
          <a:xfrm>
            <a:off x="5086350" y="1590183"/>
            <a:ext cx="2516659" cy="1467190"/>
          </a:xfrm>
          <a:prstGeom prst="rect">
            <a:avLst/>
          </a:prstGeom>
          <a:noFill/>
          <a:ln>
            <a:noFill/>
          </a:ln>
        </p:spPr>
      </p:pic>
      <p:pic>
        <p:nvPicPr>
          <p:cNvPr id="207" name="Google Shape;207;g202ead00ffc_0_79"/>
          <p:cNvPicPr preferRelativeResize="0"/>
          <p:nvPr/>
        </p:nvPicPr>
        <p:blipFill>
          <a:blip r:embed="rId8">
            <a:alphaModFix/>
          </a:blip>
          <a:stretch>
            <a:fillRect/>
          </a:stretch>
        </p:blipFill>
        <p:spPr>
          <a:xfrm>
            <a:off x="3903994" y="3354473"/>
            <a:ext cx="1271385" cy="562721"/>
          </a:xfrm>
          <a:prstGeom prst="rect">
            <a:avLst/>
          </a:prstGeom>
          <a:noFill/>
          <a:ln>
            <a:noFill/>
          </a:ln>
        </p:spPr>
      </p:pic>
      <p:cxnSp>
        <p:nvCxnSpPr>
          <p:cNvPr id="208" name="Google Shape;208;g202ead00ffc_0_79"/>
          <p:cNvCxnSpPr/>
          <p:nvPr/>
        </p:nvCxnSpPr>
        <p:spPr>
          <a:xfrm rot="10800000" flipH="1">
            <a:off x="4444659" y="2287199"/>
            <a:ext cx="1082400" cy="1067400"/>
          </a:xfrm>
          <a:prstGeom prst="bentConnector3">
            <a:avLst>
              <a:gd name="adj1" fmla="val -345"/>
            </a:avLst>
          </a:prstGeom>
          <a:noFill/>
          <a:ln w="28575" cap="flat" cmpd="sng">
            <a:solidFill>
              <a:srgbClr val="00B0F0"/>
            </a:solidFill>
            <a:prstDash val="dash"/>
            <a:round/>
            <a:headEnd type="none" w="med" len="med"/>
            <a:tailEnd type="oval" w="med" len="med"/>
          </a:ln>
        </p:spPr>
      </p:cxnSp>
      <p:cxnSp>
        <p:nvCxnSpPr>
          <p:cNvPr id="209" name="Google Shape;209;g202ead00ffc_0_79"/>
          <p:cNvCxnSpPr>
            <a:stCxn id="206" idx="2"/>
          </p:cNvCxnSpPr>
          <p:nvPr/>
        </p:nvCxnSpPr>
        <p:spPr>
          <a:xfrm rot="-5400000" flipH="1">
            <a:off x="6938830" y="2463223"/>
            <a:ext cx="481500" cy="1669800"/>
          </a:xfrm>
          <a:prstGeom prst="bentConnector2">
            <a:avLst/>
          </a:prstGeom>
          <a:noFill/>
          <a:ln w="28575" cap="flat" cmpd="sng">
            <a:solidFill>
              <a:srgbClr val="EE9524"/>
            </a:solidFill>
            <a:prstDash val="solid"/>
            <a:round/>
            <a:headEnd type="none" w="med" len="med"/>
            <a:tailEnd type="oval" w="med" len="med"/>
          </a:ln>
        </p:spPr>
      </p:cxnSp>
      <p:pic>
        <p:nvPicPr>
          <p:cNvPr id="210" name="Google Shape;210;g202ead00ffc_0_79"/>
          <p:cNvPicPr preferRelativeResize="0"/>
          <p:nvPr/>
        </p:nvPicPr>
        <p:blipFill>
          <a:blip r:embed="rId9">
            <a:alphaModFix/>
          </a:blip>
          <a:stretch>
            <a:fillRect/>
          </a:stretch>
        </p:blipFill>
        <p:spPr>
          <a:xfrm>
            <a:off x="6294247" y="2962529"/>
            <a:ext cx="684096" cy="2052700"/>
          </a:xfrm>
          <a:prstGeom prst="rect">
            <a:avLst/>
          </a:prstGeom>
          <a:noFill/>
          <a:ln>
            <a:noFill/>
          </a:ln>
        </p:spPr>
      </p:pic>
      <p:sp>
        <p:nvSpPr>
          <p:cNvPr id="211" name="Google Shape;211;g202ead00ffc_0_79"/>
          <p:cNvSpPr/>
          <p:nvPr/>
        </p:nvSpPr>
        <p:spPr>
          <a:xfrm rot="10778334">
            <a:off x="6273302" y="2953430"/>
            <a:ext cx="142803" cy="128700"/>
          </a:xfrm>
          <a:prstGeom prst="round2SameRect">
            <a:avLst>
              <a:gd name="adj1" fmla="val 16667"/>
              <a:gd name="adj2" fmla="val 0"/>
            </a:avLst>
          </a:prstGeom>
          <a:solidFill>
            <a:srgbClr val="EE95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grpSp>
        <p:nvGrpSpPr>
          <p:cNvPr id="212" name="Google Shape;212;g202ead00ffc_0_79"/>
          <p:cNvGrpSpPr/>
          <p:nvPr/>
        </p:nvGrpSpPr>
        <p:grpSpPr>
          <a:xfrm>
            <a:off x="6308388" y="2885421"/>
            <a:ext cx="64420" cy="67305"/>
            <a:chOff x="3435188" y="4049925"/>
            <a:chExt cx="63300" cy="52500"/>
          </a:xfrm>
        </p:grpSpPr>
        <p:cxnSp>
          <p:nvCxnSpPr>
            <p:cNvPr id="213" name="Google Shape;213;g202ead00ffc_0_79"/>
            <p:cNvCxnSpPr/>
            <p:nvPr/>
          </p:nvCxnSpPr>
          <p:spPr>
            <a:xfrm>
              <a:off x="3435188" y="4049925"/>
              <a:ext cx="0" cy="52500"/>
            </a:xfrm>
            <a:prstGeom prst="straightConnector1">
              <a:avLst/>
            </a:prstGeom>
            <a:noFill/>
            <a:ln w="19050" cap="flat" cmpd="sng">
              <a:solidFill>
                <a:srgbClr val="474747"/>
              </a:solidFill>
              <a:prstDash val="solid"/>
              <a:round/>
              <a:headEnd type="none" w="med" len="med"/>
              <a:tailEnd type="none" w="med" len="med"/>
            </a:ln>
          </p:spPr>
        </p:cxnSp>
        <p:cxnSp>
          <p:nvCxnSpPr>
            <p:cNvPr id="214" name="Google Shape;214;g202ead00ffc_0_79"/>
            <p:cNvCxnSpPr/>
            <p:nvPr/>
          </p:nvCxnSpPr>
          <p:spPr>
            <a:xfrm>
              <a:off x="3498487" y="4049925"/>
              <a:ext cx="0" cy="52500"/>
            </a:xfrm>
            <a:prstGeom prst="straightConnector1">
              <a:avLst/>
            </a:prstGeom>
            <a:noFill/>
            <a:ln w="19050" cap="flat" cmpd="sng">
              <a:solidFill>
                <a:srgbClr val="474747"/>
              </a:solidFill>
              <a:prstDash val="solid"/>
              <a:round/>
              <a:headEnd type="none" w="med" len="med"/>
              <a:tailEnd type="none" w="med" len="med"/>
            </a:ln>
          </p:spPr>
        </p:cxnSp>
      </p:grpSp>
      <p:pic>
        <p:nvPicPr>
          <p:cNvPr id="215" name="Google Shape;215;g202ead00ffc_0_79"/>
          <p:cNvPicPr preferRelativeResize="0"/>
          <p:nvPr/>
        </p:nvPicPr>
        <p:blipFill>
          <a:blip r:embed="rId10">
            <a:alphaModFix/>
          </a:blip>
          <a:stretch>
            <a:fillRect/>
          </a:stretch>
        </p:blipFill>
        <p:spPr>
          <a:xfrm>
            <a:off x="3499430" y="2763096"/>
            <a:ext cx="1131970" cy="1745473"/>
          </a:xfrm>
          <a:prstGeom prst="rect">
            <a:avLst/>
          </a:prstGeom>
          <a:noFill/>
          <a:ln>
            <a:noFill/>
          </a:ln>
        </p:spPr>
      </p:pic>
      <p:pic>
        <p:nvPicPr>
          <p:cNvPr id="216" name="Google Shape;216;g202ead00ffc_0_79"/>
          <p:cNvPicPr preferRelativeResize="0"/>
          <p:nvPr/>
        </p:nvPicPr>
        <p:blipFill rotWithShape="1">
          <a:blip r:embed="rId11">
            <a:alphaModFix/>
          </a:blip>
          <a:srcRect/>
          <a:stretch/>
        </p:blipFill>
        <p:spPr>
          <a:xfrm>
            <a:off x="335827" y="3400444"/>
            <a:ext cx="3100798" cy="480971"/>
          </a:xfrm>
          <a:prstGeom prst="rect">
            <a:avLst/>
          </a:prstGeom>
          <a:noFill/>
          <a:ln>
            <a:noFill/>
          </a:ln>
        </p:spPr>
      </p:pic>
    </p:spTree>
    <p:extLst>
      <p:ext uri="{BB962C8B-B14F-4D97-AF65-F5344CB8AC3E}">
        <p14:creationId xmlns:p14="http://schemas.microsoft.com/office/powerpoint/2010/main" val="3610576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9"/>
          <p:cNvSpPr/>
          <p:nvPr/>
        </p:nvSpPr>
        <p:spPr>
          <a:xfrm>
            <a:off x="130615" y="1937442"/>
            <a:ext cx="11391295" cy="2969536"/>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29" name="Google Shape;329;p9"/>
          <p:cNvSpPr/>
          <p:nvPr/>
        </p:nvSpPr>
        <p:spPr>
          <a:xfrm>
            <a:off x="6580153" y="1086416"/>
            <a:ext cx="4399330" cy="5006566"/>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30" name="Google Shape;330;p9"/>
          <p:cNvSpPr txBox="1"/>
          <p:nvPr/>
        </p:nvSpPr>
        <p:spPr>
          <a:xfrm>
            <a:off x="270471" y="0"/>
            <a:ext cx="8722851" cy="695624"/>
          </a:xfrm>
          <a:prstGeom prst="rect">
            <a:avLst/>
          </a:prstGeom>
          <a:noFill/>
          <a:ln>
            <a:noFill/>
          </a:ln>
        </p:spPr>
        <p:txBody>
          <a:bodyPr spcFirstLastPara="1" wrap="square" lIns="84800" tIns="42400" rIns="84800" bIns="42400" anchor="ctr" anchorCtr="0">
            <a:normAutofit/>
          </a:bodyPr>
          <a:lstStyle/>
          <a:p>
            <a:r>
              <a:rPr lang="en-US" sz="2800" dirty="0">
                <a:solidFill>
                  <a:schemeClr val="accent1"/>
                </a:solidFill>
              </a:rPr>
              <a:t>Task Management</a:t>
            </a:r>
            <a:endParaRPr lang="en-US" dirty="0">
              <a:solidFill>
                <a:schemeClr val="accent1"/>
              </a:solidFill>
            </a:endParaRPr>
          </a:p>
        </p:txBody>
      </p:sp>
      <p:sp>
        <p:nvSpPr>
          <p:cNvPr id="331" name="Google Shape;331;p9"/>
          <p:cNvSpPr/>
          <p:nvPr/>
        </p:nvSpPr>
        <p:spPr>
          <a:xfrm>
            <a:off x="6315333" y="1940044"/>
            <a:ext cx="4526732" cy="3539390"/>
          </a:xfrm>
          <a:prstGeom prst="rect">
            <a:avLst/>
          </a:prstGeom>
          <a:noFill/>
          <a:ln>
            <a:noFill/>
          </a:ln>
        </p:spPr>
        <p:txBody>
          <a:bodyPr spcFirstLastPara="1" wrap="square" lIns="91425" tIns="45700" rIns="91425" bIns="45700" anchor="t" anchorCtr="0">
            <a:spAutoFit/>
          </a:bodyPr>
          <a:lstStyle/>
          <a:p>
            <a:pPr marL="856615" lvl="1" indent="-342900">
              <a:buClr>
                <a:schemeClr val="dk1"/>
              </a:buClr>
              <a:buSzPts val="1600"/>
              <a:buFont typeface="Courier New"/>
              <a:buChar char="o"/>
            </a:pPr>
            <a:r>
              <a:rPr lang="en-US" sz="1600" dirty="0">
                <a:solidFill>
                  <a:schemeClr val="dk1"/>
                </a:solidFill>
              </a:rPr>
              <a:t>Coordinate around employee vacations with </a:t>
            </a:r>
            <a:r>
              <a:rPr lang="en-US" sz="1600" b="1" dirty="0">
                <a:solidFill>
                  <a:schemeClr val="accent1"/>
                </a:solidFill>
              </a:rPr>
              <a:t>out-of-office settings</a:t>
            </a:r>
            <a:br>
              <a:rPr lang="en-US" sz="1600" b="1" dirty="0">
                <a:solidFill>
                  <a:schemeClr val="accent1"/>
                </a:solidFill>
              </a:rPr>
            </a:br>
            <a:endParaRPr lang="en-US" sz="1600">
              <a:solidFill>
                <a:schemeClr val="dk1"/>
              </a:solidFill>
            </a:endParaRPr>
          </a:p>
          <a:p>
            <a:pPr marL="856615" lvl="1" indent="-342900">
              <a:buClr>
                <a:schemeClr val="dk1"/>
              </a:buClr>
              <a:buSzPts val="1600"/>
              <a:buFont typeface="Courier New"/>
              <a:buChar char="o"/>
            </a:pPr>
            <a:r>
              <a:rPr lang="en-US" sz="1600" b="1" dirty="0">
                <a:solidFill>
                  <a:schemeClr val="accent1"/>
                </a:solidFill>
              </a:rPr>
              <a:t>Temporarily or permanently transfer ownership</a:t>
            </a:r>
            <a:r>
              <a:rPr lang="en-US" sz="1600" b="1" dirty="0">
                <a:solidFill>
                  <a:srgbClr val="0070C0"/>
                </a:solidFill>
              </a:rPr>
              <a:t> </a:t>
            </a:r>
            <a:r>
              <a:rPr lang="en-US" sz="1600" dirty="0">
                <a:solidFill>
                  <a:schemeClr val="dk1"/>
                </a:solidFill>
              </a:rPr>
              <a:t>of items to another user to ensure processes remain on track</a:t>
            </a:r>
            <a:br>
              <a:rPr lang="en-US" sz="1600" dirty="0"/>
            </a:br>
            <a:endParaRPr lang="en-US" sz="1600">
              <a:solidFill>
                <a:schemeClr val="dk1"/>
              </a:solidFill>
            </a:endParaRPr>
          </a:p>
          <a:p>
            <a:pPr marL="856615" lvl="1" indent="-342900">
              <a:buClr>
                <a:schemeClr val="dk1"/>
              </a:buClr>
              <a:buSzPts val="1600"/>
              <a:buFont typeface="Courier New"/>
              <a:buChar char="o"/>
            </a:pPr>
            <a:r>
              <a:rPr lang="en-US" sz="1600" dirty="0">
                <a:solidFill>
                  <a:schemeClr val="dk1"/>
                </a:solidFill>
              </a:rPr>
              <a:t>Further streamline processes with </a:t>
            </a:r>
            <a:r>
              <a:rPr lang="en-US" sz="1600" b="1" dirty="0">
                <a:solidFill>
                  <a:schemeClr val="accent1"/>
                </a:solidFill>
              </a:rPr>
              <a:t>automation for signatures</a:t>
            </a:r>
            <a:br>
              <a:rPr lang="en-US" sz="1600" b="1" dirty="0">
                <a:solidFill>
                  <a:schemeClr val="accent1"/>
                </a:solidFill>
              </a:rPr>
            </a:br>
            <a:endParaRPr lang="en-US" sz="1600" b="1">
              <a:solidFill>
                <a:srgbClr val="0070C0"/>
              </a:solidFill>
            </a:endParaRPr>
          </a:p>
          <a:p>
            <a:pPr marL="856615" lvl="1" indent="-342900">
              <a:buClr>
                <a:schemeClr val="dk1"/>
              </a:buClr>
              <a:buSzPts val="1600"/>
              <a:buFont typeface="Courier New"/>
              <a:buChar char="o"/>
            </a:pPr>
            <a:r>
              <a:rPr lang="en-US" sz="1600" dirty="0">
                <a:solidFill>
                  <a:schemeClr val="tx1"/>
                </a:solidFill>
              </a:rPr>
              <a:t>Set </a:t>
            </a:r>
            <a:r>
              <a:rPr lang="en-US" sz="1600" b="1" dirty="0">
                <a:solidFill>
                  <a:schemeClr val="accent1"/>
                </a:solidFill>
              </a:rPr>
              <a:t>automatic reminders</a:t>
            </a:r>
            <a:r>
              <a:rPr lang="en-US" sz="1600" b="1" dirty="0">
                <a:solidFill>
                  <a:srgbClr val="0070C0"/>
                </a:solidFill>
              </a:rPr>
              <a:t> </a:t>
            </a:r>
            <a:r>
              <a:rPr lang="en-US" sz="1600" dirty="0">
                <a:solidFill>
                  <a:schemeClr val="tx1"/>
                </a:solidFill>
              </a:rPr>
              <a:t>for in process jobs to maximize productivity</a:t>
            </a:r>
          </a:p>
          <a:p>
            <a:pPr marL="856615" lvl="1" indent="-342900">
              <a:buClr>
                <a:schemeClr val="dk1"/>
              </a:buClr>
              <a:buSzPts val="1600"/>
              <a:buFont typeface="Courier New"/>
              <a:buChar char="o"/>
            </a:pPr>
            <a:endParaRPr lang="en-US" sz="1600">
              <a:solidFill>
                <a:schemeClr val="tx1"/>
              </a:solidFill>
            </a:endParaRPr>
          </a:p>
        </p:txBody>
      </p:sp>
      <p:pic>
        <p:nvPicPr>
          <p:cNvPr id="4" name="Picture 3" descr="A screenshot of a computer&#10;&#10;Description automatically generated">
            <a:extLst>
              <a:ext uri="{FF2B5EF4-FFF2-40B4-BE49-F238E27FC236}">
                <a16:creationId xmlns:a16="http://schemas.microsoft.com/office/drawing/2014/main" id="{424577F7-9D82-23EA-FA1B-18CE2D5BE6FF}"/>
              </a:ext>
            </a:extLst>
          </p:cNvPr>
          <p:cNvPicPr>
            <a:picLocks noChangeAspect="1"/>
          </p:cNvPicPr>
          <p:nvPr/>
        </p:nvPicPr>
        <p:blipFill>
          <a:blip r:embed="rId3"/>
          <a:stretch>
            <a:fillRect/>
          </a:stretch>
        </p:blipFill>
        <p:spPr>
          <a:xfrm>
            <a:off x="682090" y="1620714"/>
            <a:ext cx="5247309" cy="1480560"/>
          </a:xfrm>
          <a:prstGeom prst="rect">
            <a:avLst/>
          </a:prstGeom>
          <a:ln>
            <a:solidFill>
              <a:schemeClr val="tx1"/>
            </a:solidFill>
          </a:ln>
        </p:spPr>
      </p:pic>
      <p:pic>
        <p:nvPicPr>
          <p:cNvPr id="5" name="Picture 4" descr="A screenshot of a computer&#10;&#10;Description automatically generated">
            <a:extLst>
              <a:ext uri="{FF2B5EF4-FFF2-40B4-BE49-F238E27FC236}">
                <a16:creationId xmlns:a16="http://schemas.microsoft.com/office/drawing/2014/main" id="{13317A16-9B64-660A-9015-4CFA8B102EF5}"/>
              </a:ext>
            </a:extLst>
          </p:cNvPr>
          <p:cNvPicPr>
            <a:picLocks noChangeAspect="1"/>
          </p:cNvPicPr>
          <p:nvPr/>
        </p:nvPicPr>
        <p:blipFill>
          <a:blip r:embed="rId4"/>
          <a:stretch>
            <a:fillRect/>
          </a:stretch>
        </p:blipFill>
        <p:spPr>
          <a:xfrm>
            <a:off x="379899" y="3335237"/>
            <a:ext cx="6076991" cy="1765383"/>
          </a:xfrm>
          <a:prstGeom prst="rect">
            <a:avLst/>
          </a:prstGeom>
          <a:ln>
            <a:solidFill>
              <a:schemeClr val="tx1"/>
            </a:solidFill>
          </a:ln>
        </p:spPr>
      </p:pic>
    </p:spTree>
    <p:extLst>
      <p:ext uri="{BB962C8B-B14F-4D97-AF65-F5344CB8AC3E}">
        <p14:creationId xmlns:p14="http://schemas.microsoft.com/office/powerpoint/2010/main" val="4285340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9"/>
          <p:cNvSpPr/>
          <p:nvPr/>
        </p:nvSpPr>
        <p:spPr>
          <a:xfrm>
            <a:off x="114301" y="1937442"/>
            <a:ext cx="11407625" cy="2969536"/>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29" name="Google Shape;329;p9"/>
          <p:cNvSpPr/>
          <p:nvPr/>
        </p:nvSpPr>
        <p:spPr>
          <a:xfrm>
            <a:off x="418664" y="1029314"/>
            <a:ext cx="4399330" cy="5006566"/>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30" name="Google Shape;330;p9"/>
          <p:cNvSpPr txBox="1"/>
          <p:nvPr/>
        </p:nvSpPr>
        <p:spPr>
          <a:xfrm>
            <a:off x="270471" y="0"/>
            <a:ext cx="8722851" cy="695624"/>
          </a:xfrm>
          <a:prstGeom prst="rect">
            <a:avLst/>
          </a:prstGeom>
          <a:noFill/>
          <a:ln>
            <a:noFill/>
          </a:ln>
        </p:spPr>
        <p:txBody>
          <a:bodyPr spcFirstLastPara="1" wrap="square" lIns="84800" tIns="42400" rIns="84800" bIns="42400" anchor="ctr" anchorCtr="0">
            <a:normAutofit/>
          </a:bodyPr>
          <a:lstStyle/>
          <a:p>
            <a:r>
              <a:rPr lang="en-US" sz="2800">
                <a:solidFill>
                  <a:schemeClr val="accent1"/>
                </a:solidFill>
              </a:rPr>
              <a:t>Enterprise &amp; Vertical Capabilities</a:t>
            </a:r>
            <a:endParaRPr lang="en-US">
              <a:solidFill>
                <a:schemeClr val="accent1"/>
              </a:solidFill>
            </a:endParaRPr>
          </a:p>
        </p:txBody>
      </p:sp>
      <p:sp>
        <p:nvSpPr>
          <p:cNvPr id="331" name="Google Shape;331;p9"/>
          <p:cNvSpPr/>
          <p:nvPr/>
        </p:nvSpPr>
        <p:spPr>
          <a:xfrm>
            <a:off x="198011" y="1858100"/>
            <a:ext cx="4526732" cy="3354724"/>
          </a:xfrm>
          <a:prstGeom prst="rect">
            <a:avLst/>
          </a:prstGeom>
          <a:noFill/>
          <a:ln>
            <a:noFill/>
          </a:ln>
        </p:spPr>
        <p:txBody>
          <a:bodyPr spcFirstLastPara="1" wrap="square" lIns="91425" tIns="45700" rIns="91425" bIns="45700" anchor="t" anchorCtr="0">
            <a:spAutoFit/>
          </a:bodyPr>
          <a:lstStyle/>
          <a:p>
            <a:pPr marL="856615" lvl="1" indent="-342900">
              <a:buClr>
                <a:schemeClr val="dk1"/>
              </a:buClr>
              <a:buSzPts val="1600"/>
              <a:buFont typeface="Courier New"/>
              <a:buChar char="o"/>
            </a:pPr>
            <a:r>
              <a:rPr lang="en-US" sz="1600" b="1" dirty="0">
                <a:solidFill>
                  <a:schemeClr val="accent1"/>
                </a:solidFill>
              </a:rPr>
              <a:t>Connectivity</a:t>
            </a:r>
            <a:r>
              <a:rPr lang="en-US" sz="1600" dirty="0">
                <a:solidFill>
                  <a:schemeClr val="dk1"/>
                </a:solidFill>
              </a:rPr>
              <a:t> to other third-party systems</a:t>
            </a:r>
            <a:br>
              <a:rPr lang="en-US" sz="1600" dirty="0"/>
            </a:br>
            <a:endParaRPr lang="en-US" sz="2000" b="1">
              <a:solidFill>
                <a:schemeClr val="dk1"/>
              </a:solidFill>
            </a:endParaRPr>
          </a:p>
          <a:p>
            <a:pPr marL="856615" lvl="1" indent="-342900">
              <a:buClr>
                <a:schemeClr val="dk1"/>
              </a:buClr>
              <a:buSzPts val="1600"/>
              <a:buFont typeface="Courier New"/>
              <a:buChar char="o"/>
            </a:pPr>
            <a:r>
              <a:rPr lang="en-US" sz="1600" b="1" dirty="0">
                <a:solidFill>
                  <a:schemeClr val="accent1"/>
                </a:solidFill>
              </a:rPr>
              <a:t>Custom and advanced form configuration</a:t>
            </a:r>
            <a:r>
              <a:rPr lang="en-US" sz="1600" dirty="0">
                <a:solidFill>
                  <a:schemeClr val="dk1"/>
                </a:solidFill>
              </a:rPr>
              <a:t> with CSS</a:t>
            </a:r>
            <a:br>
              <a:rPr lang="en-US" sz="1600" dirty="0"/>
            </a:br>
            <a:endParaRPr lang="en-US" sz="1600">
              <a:solidFill>
                <a:schemeClr val="dk1"/>
              </a:solidFill>
            </a:endParaRPr>
          </a:p>
          <a:p>
            <a:pPr marL="856615" lvl="1" indent="-342900">
              <a:buClr>
                <a:schemeClr val="dk1"/>
              </a:buClr>
              <a:buSzPts val="1600"/>
              <a:buFont typeface="Courier New"/>
              <a:buChar char="o"/>
            </a:pPr>
            <a:r>
              <a:rPr lang="en-US" sz="1600" dirty="0">
                <a:solidFill>
                  <a:schemeClr val="dk1"/>
                </a:solidFill>
              </a:rPr>
              <a:t>Advanced logic to support </a:t>
            </a:r>
            <a:r>
              <a:rPr lang="en-US" sz="1600" b="1" dirty="0">
                <a:solidFill>
                  <a:schemeClr val="accent1"/>
                </a:solidFill>
              </a:rPr>
              <a:t>user-friendly and intelligent forms</a:t>
            </a:r>
            <a:br>
              <a:rPr lang="en-US" sz="1600" b="1" dirty="0"/>
            </a:br>
            <a:endParaRPr lang="en-US" sz="1600">
              <a:solidFill>
                <a:schemeClr val="dk1"/>
              </a:solidFill>
            </a:endParaRPr>
          </a:p>
          <a:p>
            <a:pPr marL="856615" lvl="1" indent="-342900">
              <a:buClr>
                <a:schemeClr val="dk1"/>
              </a:buClr>
              <a:buSzPts val="1600"/>
              <a:buFont typeface="Courier New"/>
              <a:buChar char="o"/>
            </a:pPr>
            <a:r>
              <a:rPr lang="en-US" sz="1600" dirty="0">
                <a:solidFill>
                  <a:schemeClr val="dk1"/>
                </a:solidFill>
              </a:rPr>
              <a:t>Healthcare document processing with </a:t>
            </a:r>
            <a:r>
              <a:rPr lang="en-US" sz="1600" b="1" dirty="0">
                <a:solidFill>
                  <a:schemeClr val="accent1"/>
                </a:solidFill>
              </a:rPr>
              <a:t>HL7 and CDA</a:t>
            </a:r>
            <a:br>
              <a:rPr lang="en-US" sz="1600" b="1" dirty="0"/>
            </a:br>
            <a:endParaRPr lang="en-US" sz="1600">
              <a:solidFill>
                <a:schemeClr val="dk1"/>
              </a:solidFill>
            </a:endParaRPr>
          </a:p>
          <a:p>
            <a:pPr marL="856615" lvl="1" indent="-342900">
              <a:buClr>
                <a:schemeClr val="dk1"/>
              </a:buClr>
              <a:buSzPts val="1600"/>
              <a:buFont typeface="Courier New"/>
              <a:buChar char="o"/>
            </a:pPr>
            <a:r>
              <a:rPr lang="en-US" sz="1600" b="1" dirty="0">
                <a:solidFill>
                  <a:schemeClr val="accent1"/>
                </a:solidFill>
              </a:rPr>
              <a:t>Enterprise </a:t>
            </a:r>
            <a:r>
              <a:rPr lang="en-US" sz="1600" dirty="0">
                <a:solidFill>
                  <a:schemeClr val="dk1"/>
                </a:solidFill>
              </a:rPr>
              <a:t>DMS Integrations</a:t>
            </a:r>
          </a:p>
        </p:txBody>
      </p:sp>
      <p:pic>
        <p:nvPicPr>
          <p:cNvPr id="2" name="Picture 1" descr="A diagram of a company&#10;&#10;Description automatically generated">
            <a:extLst>
              <a:ext uri="{FF2B5EF4-FFF2-40B4-BE49-F238E27FC236}">
                <a16:creationId xmlns:a16="http://schemas.microsoft.com/office/drawing/2014/main" id="{7E0BC9DB-DFFD-8B76-E7F9-AC74CA953603}"/>
              </a:ext>
            </a:extLst>
          </p:cNvPr>
          <p:cNvPicPr>
            <a:picLocks noChangeAspect="1"/>
          </p:cNvPicPr>
          <p:nvPr/>
        </p:nvPicPr>
        <p:blipFill>
          <a:blip r:embed="rId3"/>
          <a:stretch>
            <a:fillRect/>
          </a:stretch>
        </p:blipFill>
        <p:spPr>
          <a:xfrm>
            <a:off x="5561528" y="1218528"/>
            <a:ext cx="5838305" cy="4416848"/>
          </a:xfrm>
          <a:prstGeom prst="rect">
            <a:avLst/>
          </a:prstGeom>
        </p:spPr>
      </p:pic>
    </p:spTree>
    <p:extLst>
      <p:ext uri="{BB962C8B-B14F-4D97-AF65-F5344CB8AC3E}">
        <p14:creationId xmlns:p14="http://schemas.microsoft.com/office/powerpoint/2010/main" val="356690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f4befbf427_0_63"/>
          <p:cNvSpPr/>
          <p:nvPr/>
        </p:nvSpPr>
        <p:spPr>
          <a:xfrm>
            <a:off x="135916" y="1937442"/>
            <a:ext cx="11380800" cy="29694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276" name="Google Shape;276;g1f4befbf427_0_63"/>
          <p:cNvSpPr/>
          <p:nvPr/>
        </p:nvSpPr>
        <p:spPr>
          <a:xfrm>
            <a:off x="788374" y="941563"/>
            <a:ext cx="4326000" cy="4830900"/>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277" name="Google Shape;277;g1f4befbf427_0_63"/>
          <p:cNvSpPr txBox="1"/>
          <p:nvPr/>
        </p:nvSpPr>
        <p:spPr>
          <a:xfrm>
            <a:off x="557870" y="2027355"/>
            <a:ext cx="4326000" cy="4063500"/>
          </a:xfrm>
          <a:prstGeom prst="rect">
            <a:avLst/>
          </a:prstGeom>
          <a:noFill/>
          <a:ln>
            <a:noFill/>
          </a:ln>
        </p:spPr>
        <p:txBody>
          <a:bodyPr spcFirstLastPara="1" wrap="square" lIns="91425" tIns="45700" rIns="91425" bIns="45700" anchor="t" anchorCtr="0">
            <a:spAutoFit/>
          </a:bodyPr>
          <a:lstStyle/>
          <a:p>
            <a:pPr marL="857222" marR="0" lvl="1" indent="-342900" algn="l" rtl="0">
              <a:lnSpc>
                <a:spcPct val="100000"/>
              </a:lnSpc>
              <a:spcBef>
                <a:spcPts val="0"/>
              </a:spcBef>
              <a:spcAft>
                <a:spcPts val="0"/>
              </a:spcAft>
              <a:buClr>
                <a:schemeClr val="dk1"/>
              </a:buClr>
              <a:buSzPts val="1600"/>
              <a:buFont typeface="Courier New"/>
              <a:buChar char="o"/>
            </a:pPr>
            <a:r>
              <a:rPr lang="en-US" sz="1700">
                <a:solidFill>
                  <a:schemeClr val="dk1"/>
                </a:solidFill>
              </a:rPr>
              <a:t>Intuitively</a:t>
            </a:r>
            <a:r>
              <a:rPr lang="en-US" sz="1700" b="1">
                <a:solidFill>
                  <a:schemeClr val="accent1"/>
                </a:solidFill>
              </a:rPr>
              <a:t> organize and manage</a:t>
            </a:r>
            <a:r>
              <a:rPr lang="en-US" sz="1700">
                <a:solidFill>
                  <a:schemeClr val="dk1"/>
                </a:solidFill>
              </a:rPr>
              <a:t> your customer base in a single interface.</a:t>
            </a:r>
            <a:endParaRPr sz="1700">
              <a:solidFill>
                <a:schemeClr val="dk1"/>
              </a:solidFill>
            </a:endParaRPr>
          </a:p>
          <a:p>
            <a:pPr marL="914400" marR="0" lvl="0" indent="0" algn="l" rtl="0">
              <a:lnSpc>
                <a:spcPct val="100000"/>
              </a:lnSpc>
              <a:spcBef>
                <a:spcPts val="0"/>
              </a:spcBef>
              <a:spcAft>
                <a:spcPts val="0"/>
              </a:spcAft>
              <a:buNone/>
            </a:pPr>
            <a:endParaRPr sz="1700">
              <a:solidFill>
                <a:schemeClr val="dk1"/>
              </a:solidFill>
            </a:endParaRPr>
          </a:p>
          <a:p>
            <a:pPr marL="857222" marR="0" lvl="1" indent="-342900" algn="l" rtl="0">
              <a:lnSpc>
                <a:spcPct val="100000"/>
              </a:lnSpc>
              <a:spcBef>
                <a:spcPts val="0"/>
              </a:spcBef>
              <a:spcAft>
                <a:spcPts val="0"/>
              </a:spcAft>
              <a:buClr>
                <a:schemeClr val="dk1"/>
              </a:buClr>
              <a:buSzPts val="1600"/>
              <a:buFont typeface="Courier New"/>
              <a:buChar char="o"/>
            </a:pPr>
            <a:r>
              <a:rPr lang="en-US" sz="1700">
                <a:solidFill>
                  <a:schemeClr val="dk1"/>
                </a:solidFill>
              </a:rPr>
              <a:t>Monitor customer </a:t>
            </a:r>
            <a:r>
              <a:rPr lang="en-US" sz="1700" b="1">
                <a:solidFill>
                  <a:schemeClr val="accent1"/>
                </a:solidFill>
              </a:rPr>
              <a:t>activity, health, and status</a:t>
            </a:r>
            <a:r>
              <a:rPr lang="en-US" sz="1700">
                <a:solidFill>
                  <a:schemeClr val="dk1"/>
                </a:solidFill>
              </a:rPr>
              <a:t>.</a:t>
            </a:r>
            <a:endParaRPr sz="1700">
              <a:solidFill>
                <a:schemeClr val="dk1"/>
              </a:solidFill>
            </a:endParaRPr>
          </a:p>
          <a:p>
            <a:pPr marL="914400" marR="0" lvl="0" indent="0" algn="l" rtl="0">
              <a:lnSpc>
                <a:spcPct val="100000"/>
              </a:lnSpc>
              <a:spcBef>
                <a:spcPts val="0"/>
              </a:spcBef>
              <a:spcAft>
                <a:spcPts val="0"/>
              </a:spcAft>
              <a:buNone/>
            </a:pPr>
            <a:endParaRPr sz="1700">
              <a:solidFill>
                <a:schemeClr val="dk1"/>
              </a:solidFill>
            </a:endParaRPr>
          </a:p>
          <a:p>
            <a:pPr marL="857222" marR="0" lvl="1" indent="-342900" algn="l" rtl="0">
              <a:lnSpc>
                <a:spcPct val="100000"/>
              </a:lnSpc>
              <a:spcBef>
                <a:spcPts val="0"/>
              </a:spcBef>
              <a:spcAft>
                <a:spcPts val="0"/>
              </a:spcAft>
              <a:buClr>
                <a:schemeClr val="dk1"/>
              </a:buClr>
              <a:buSzPts val="1600"/>
              <a:buFont typeface="Courier New"/>
              <a:buChar char="o"/>
            </a:pPr>
            <a:r>
              <a:rPr lang="en-US" sz="1700" b="1">
                <a:solidFill>
                  <a:schemeClr val="accent1"/>
                </a:solidFill>
              </a:rPr>
              <a:t>Proactively</a:t>
            </a:r>
            <a:r>
              <a:rPr lang="en-US" sz="1700">
                <a:solidFill>
                  <a:schemeClr val="dk1"/>
                </a:solidFill>
              </a:rPr>
              <a:t> address upcoming expirations, cancel unpaid licenses, and more!</a:t>
            </a:r>
            <a:endParaRPr sz="1700">
              <a:solidFill>
                <a:schemeClr val="dk1"/>
              </a:solidFill>
            </a:endParaRPr>
          </a:p>
          <a:p>
            <a:pPr marL="914400" marR="0" lvl="0" indent="0" algn="l" rtl="0">
              <a:lnSpc>
                <a:spcPct val="100000"/>
              </a:lnSpc>
              <a:spcBef>
                <a:spcPts val="0"/>
              </a:spcBef>
              <a:spcAft>
                <a:spcPts val="0"/>
              </a:spcAft>
              <a:buNone/>
            </a:pPr>
            <a:endParaRPr sz="1600">
              <a:solidFill>
                <a:schemeClr val="dk1"/>
              </a:solidFil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857222" marR="0" lvl="1" indent="-241300" algn="l" rtl="0">
              <a:lnSpc>
                <a:spcPct val="100000"/>
              </a:lnSpc>
              <a:spcBef>
                <a:spcPts val="0"/>
              </a:spcBef>
              <a:spcAft>
                <a:spcPts val="0"/>
              </a:spcAft>
              <a:buClr>
                <a:schemeClr val="dk1"/>
              </a:buClr>
              <a:buSzPts val="1600"/>
              <a:buFont typeface="Courier New"/>
              <a:buNone/>
            </a:pPr>
            <a:endParaRPr sz="1600" b="1" i="0" u="none" strike="noStrike" cap="none">
              <a:solidFill>
                <a:srgbClr val="0070C0"/>
              </a:solidFill>
              <a:latin typeface="Arial"/>
              <a:ea typeface="Arial"/>
              <a:cs typeface="Arial"/>
              <a:sym typeface="Arial"/>
            </a:endParaRPr>
          </a:p>
          <a:p>
            <a:pPr marL="857222" marR="0" lvl="1" indent="-241300" algn="l" rtl="0">
              <a:lnSpc>
                <a:spcPct val="100000"/>
              </a:lnSpc>
              <a:spcBef>
                <a:spcPts val="0"/>
              </a:spcBef>
              <a:spcAft>
                <a:spcPts val="0"/>
              </a:spcAft>
              <a:buClr>
                <a:schemeClr val="dk1"/>
              </a:buClr>
              <a:buSzPts val="1600"/>
              <a:buFont typeface="Courier New"/>
              <a:buNone/>
            </a:pPr>
            <a:endParaRPr sz="1600" b="1" i="0" u="none" strike="noStrike" cap="none">
              <a:solidFill>
                <a:srgbClr val="0070C0"/>
              </a:solidFill>
              <a:latin typeface="Arial"/>
              <a:ea typeface="Arial"/>
              <a:cs typeface="Arial"/>
              <a:sym typeface="Arial"/>
            </a:endParaRPr>
          </a:p>
          <a:p>
            <a:pPr marL="342900" marR="0" lvl="0" indent="-254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0" indent="-26670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278" name="Google Shape;278;g1f4befbf427_0_63"/>
          <p:cNvSpPr txBox="1"/>
          <p:nvPr/>
        </p:nvSpPr>
        <p:spPr>
          <a:xfrm>
            <a:off x="270471" y="0"/>
            <a:ext cx="8722800" cy="695700"/>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accent1"/>
                </a:solidFill>
              </a:rPr>
              <a:t>Customer Management</a:t>
            </a:r>
            <a:endParaRPr sz="1400" b="0" i="0" u="none" strike="noStrike" cap="none">
              <a:solidFill>
                <a:srgbClr val="000000"/>
              </a:solidFill>
              <a:latin typeface="Arial"/>
              <a:ea typeface="Arial"/>
              <a:cs typeface="Arial"/>
              <a:sym typeface="Arial"/>
            </a:endParaRPr>
          </a:p>
        </p:txBody>
      </p:sp>
      <p:pic>
        <p:nvPicPr>
          <p:cNvPr id="280" name="Google Shape;280;g1f4befbf427_0_63"/>
          <p:cNvPicPr preferRelativeResize="0"/>
          <p:nvPr/>
        </p:nvPicPr>
        <p:blipFill rotWithShape="1">
          <a:blip r:embed="rId3">
            <a:alphaModFix/>
          </a:blip>
          <a:srcRect/>
          <a:stretch/>
        </p:blipFill>
        <p:spPr>
          <a:xfrm>
            <a:off x="5608649" y="924300"/>
            <a:ext cx="5680176" cy="3195121"/>
          </a:xfrm>
          <a:prstGeom prst="rect">
            <a:avLst/>
          </a:prstGeom>
          <a:noFill/>
          <a:ln w="9525" cap="flat" cmpd="sng">
            <a:solidFill>
              <a:srgbClr val="44546A"/>
            </a:solidFill>
            <a:prstDash val="solid"/>
            <a:round/>
            <a:headEnd type="none" w="sm" len="sm"/>
            <a:tailEnd type="none" w="sm" len="sm"/>
          </a:ln>
        </p:spPr>
      </p:pic>
      <p:pic>
        <p:nvPicPr>
          <p:cNvPr id="281" name="Google Shape;281;g1f4befbf427_0_63"/>
          <p:cNvPicPr preferRelativeResize="0"/>
          <p:nvPr/>
        </p:nvPicPr>
        <p:blipFill rotWithShape="1">
          <a:blip r:embed="rId4">
            <a:alphaModFix/>
          </a:blip>
          <a:srcRect/>
          <a:stretch/>
        </p:blipFill>
        <p:spPr>
          <a:xfrm>
            <a:off x="5332600" y="3353030"/>
            <a:ext cx="4771048" cy="2678871"/>
          </a:xfrm>
          <a:prstGeom prst="rect">
            <a:avLst/>
          </a:prstGeom>
          <a:noFill/>
          <a:ln w="9525" cap="flat" cmpd="sng">
            <a:solidFill>
              <a:srgbClr val="595959"/>
            </a:solidFill>
            <a:prstDash val="solid"/>
            <a:round/>
            <a:headEnd type="none" w="sm" len="sm"/>
            <a:tailEnd type="none" w="sm" len="sm"/>
          </a:ln>
        </p:spPr>
      </p:pic>
    </p:spTree>
    <p:extLst>
      <p:ext uri="{BB962C8B-B14F-4D97-AF65-F5344CB8AC3E}">
        <p14:creationId xmlns:p14="http://schemas.microsoft.com/office/powerpoint/2010/main" val="4223852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9">
          <a:extLst>
            <a:ext uri="{FF2B5EF4-FFF2-40B4-BE49-F238E27FC236}">
              <a16:creationId xmlns:a16="http://schemas.microsoft.com/office/drawing/2014/main" id="{E5939A32-AD7B-642E-7C8D-D598C30BCA2B}"/>
            </a:ext>
          </a:extLst>
        </p:cNvPr>
        <p:cNvGrpSpPr/>
        <p:nvPr/>
      </p:nvGrpSpPr>
      <p:grpSpPr>
        <a:xfrm>
          <a:off x="0" y="0"/>
          <a:ext cx="0" cy="0"/>
          <a:chOff x="0" y="0"/>
          <a:chExt cx="0" cy="0"/>
        </a:xfrm>
      </p:grpSpPr>
      <p:sp>
        <p:nvSpPr>
          <p:cNvPr id="450" name="Google Shape;450;g1f4befbf427_0_3">
            <a:extLst>
              <a:ext uri="{FF2B5EF4-FFF2-40B4-BE49-F238E27FC236}">
                <a16:creationId xmlns:a16="http://schemas.microsoft.com/office/drawing/2014/main" id="{9CCF51BA-672C-8E50-4A36-9155B441A34E}"/>
              </a:ext>
            </a:extLst>
          </p:cNvPr>
          <p:cNvSpPr/>
          <p:nvPr/>
        </p:nvSpPr>
        <p:spPr>
          <a:xfrm>
            <a:off x="0" y="0"/>
            <a:ext cx="4714800" cy="6483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rgbClr val="FFFFFF"/>
              </a:solidFill>
              <a:latin typeface="Arial"/>
              <a:ea typeface="Arial"/>
              <a:cs typeface="Arial"/>
              <a:sym typeface="Arial"/>
            </a:endParaRPr>
          </a:p>
        </p:txBody>
      </p:sp>
      <p:sp>
        <p:nvSpPr>
          <p:cNvPr id="451" name="Google Shape;451;g1f4befbf427_0_3">
            <a:extLst>
              <a:ext uri="{FF2B5EF4-FFF2-40B4-BE49-F238E27FC236}">
                <a16:creationId xmlns:a16="http://schemas.microsoft.com/office/drawing/2014/main" id="{FD1E7A81-7678-64A4-67AE-5A5924B42348}"/>
              </a:ext>
            </a:extLst>
          </p:cNvPr>
          <p:cNvSpPr txBox="1">
            <a:spLocks noGrp="1"/>
          </p:cNvSpPr>
          <p:nvPr>
            <p:ph type="ctrTitle"/>
          </p:nvPr>
        </p:nvSpPr>
        <p:spPr>
          <a:xfrm>
            <a:off x="-73125" y="2054043"/>
            <a:ext cx="4714800" cy="1486800"/>
          </a:xfrm>
          <a:prstGeom prst="rect">
            <a:avLst/>
          </a:prstGeom>
          <a:noFill/>
          <a:ln>
            <a:noFill/>
          </a:ln>
          <a:effectLst>
            <a:outerShdw blurRad="50800" dist="25400" dir="2700000" algn="tl" rotWithShape="0">
              <a:srgbClr val="000000">
                <a:alpha val="40000"/>
              </a:srgbClr>
            </a:outerShdw>
          </a:effectLst>
        </p:spPr>
        <p:txBody>
          <a:bodyPr spcFirstLastPara="1" wrap="square" lIns="0" tIns="0" rIns="0" bIns="0" anchor="ctr" anchorCtr="0">
            <a:normAutofit/>
          </a:bodyPr>
          <a:lstStyle/>
          <a:p>
            <a:pPr algn="ctr"/>
            <a:r>
              <a:rPr lang="en-US" sz="3200" dirty="0">
                <a:solidFill>
                  <a:schemeClr val="lt1"/>
                </a:solidFill>
                <a:latin typeface="Arial"/>
                <a:cs typeface="Arial"/>
                <a:sym typeface="Arial"/>
              </a:rPr>
              <a:t>Conclusion</a:t>
            </a:r>
            <a:endParaRPr lang="en-US" dirty="0"/>
          </a:p>
        </p:txBody>
      </p:sp>
      <p:sp>
        <p:nvSpPr>
          <p:cNvPr id="452" name="Google Shape;452;g1f4befbf427_0_3">
            <a:extLst>
              <a:ext uri="{FF2B5EF4-FFF2-40B4-BE49-F238E27FC236}">
                <a16:creationId xmlns:a16="http://schemas.microsoft.com/office/drawing/2014/main" id="{9853E544-4E9E-2C08-7586-606CC32465FD}"/>
              </a:ext>
            </a:extLst>
          </p:cNvPr>
          <p:cNvSpPr txBox="1">
            <a:spLocks noGrp="1"/>
          </p:cNvSpPr>
          <p:nvPr>
            <p:ph type="sldNum" idx="12"/>
          </p:nvPr>
        </p:nvSpPr>
        <p:spPr>
          <a:xfrm>
            <a:off x="11059188" y="6160111"/>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920687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ceafa5deed_0_179"/>
          <p:cNvSpPr/>
          <p:nvPr/>
        </p:nvSpPr>
        <p:spPr>
          <a:xfrm>
            <a:off x="6797769" y="831741"/>
            <a:ext cx="4399200" cy="5006700"/>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dirty="0">
                <a:solidFill>
                  <a:schemeClr val="accent1"/>
                </a:solidFill>
              </a:rPr>
              <a:t>Processes perfect for automation include those that:</a:t>
            </a:r>
            <a:br>
              <a:rPr lang="en-US" sz="2000" b="1" dirty="0"/>
            </a:br>
            <a:endParaRPr sz="2000" b="1">
              <a:solidFill>
                <a:schemeClr val="accent1"/>
              </a:solidFill>
            </a:endParaRPr>
          </a:p>
          <a:p>
            <a:pPr marL="457200" indent="-355600">
              <a:buClr>
                <a:schemeClr val="dk1"/>
              </a:buClr>
              <a:buSzPts val="2000"/>
              <a:buChar char="●"/>
            </a:pPr>
            <a:r>
              <a:rPr lang="en-US" sz="2000" dirty="0">
                <a:solidFill>
                  <a:schemeClr val="dk1"/>
                </a:solidFill>
              </a:rPr>
              <a:t>Are run frequently</a:t>
            </a:r>
          </a:p>
          <a:p>
            <a:pPr marL="457200" marR="0" lvl="0" indent="-355600" rtl="0">
              <a:lnSpc>
                <a:spcPct val="100000"/>
              </a:lnSpc>
              <a:spcBef>
                <a:spcPts val="0"/>
              </a:spcBef>
              <a:spcAft>
                <a:spcPts val="0"/>
              </a:spcAft>
              <a:buClr>
                <a:schemeClr val="dk1"/>
              </a:buClr>
              <a:buSzPts val="2000"/>
              <a:buChar char="●"/>
            </a:pPr>
            <a:r>
              <a:rPr lang="en-US" sz="2000" dirty="0">
                <a:solidFill>
                  <a:schemeClr val="dk1"/>
                </a:solidFill>
              </a:rPr>
              <a:t>Take a large amount of time to complete manually</a:t>
            </a:r>
            <a:endParaRPr sz="2000" dirty="0">
              <a:solidFill>
                <a:schemeClr val="dk1"/>
              </a:solidFill>
            </a:endParaRPr>
          </a:p>
          <a:p>
            <a:pPr marL="457200" marR="0" lvl="0" indent="-355600" rtl="0">
              <a:lnSpc>
                <a:spcPct val="100000"/>
              </a:lnSpc>
              <a:spcBef>
                <a:spcPts val="0"/>
              </a:spcBef>
              <a:spcAft>
                <a:spcPts val="0"/>
              </a:spcAft>
              <a:buClr>
                <a:schemeClr val="dk1"/>
              </a:buClr>
              <a:buSzPts val="2000"/>
              <a:buChar char="●"/>
            </a:pPr>
            <a:r>
              <a:rPr lang="en-US" sz="2000" dirty="0">
                <a:solidFill>
                  <a:schemeClr val="dk1"/>
                </a:solidFill>
              </a:rPr>
              <a:t>Require data from several sources</a:t>
            </a:r>
            <a:endParaRPr sz="2000">
              <a:solidFill>
                <a:schemeClr val="dk1"/>
              </a:solidFill>
            </a:endParaRPr>
          </a:p>
          <a:p>
            <a:pPr marL="457200" marR="0" lvl="0" indent="-355600" rtl="0">
              <a:lnSpc>
                <a:spcPct val="100000"/>
              </a:lnSpc>
              <a:spcBef>
                <a:spcPts val="0"/>
              </a:spcBef>
              <a:spcAft>
                <a:spcPts val="0"/>
              </a:spcAft>
              <a:buClr>
                <a:schemeClr val="dk1"/>
              </a:buClr>
              <a:buSzPts val="2000"/>
              <a:buChar char="●"/>
            </a:pPr>
            <a:r>
              <a:rPr lang="en-US" sz="2000" dirty="0">
                <a:solidFill>
                  <a:schemeClr val="dk1"/>
                </a:solidFill>
              </a:rPr>
              <a:t>Contain information that requires review</a:t>
            </a:r>
            <a:endParaRPr sz="2000">
              <a:solidFill>
                <a:schemeClr val="dk1"/>
              </a:solidFill>
            </a:endParaRPr>
          </a:p>
          <a:p>
            <a:pPr marL="457200" marR="0" lvl="0" indent="-355600" rtl="0">
              <a:lnSpc>
                <a:spcPct val="100000"/>
              </a:lnSpc>
              <a:spcBef>
                <a:spcPts val="0"/>
              </a:spcBef>
              <a:spcAft>
                <a:spcPts val="0"/>
              </a:spcAft>
              <a:buClr>
                <a:schemeClr val="dk1"/>
              </a:buClr>
              <a:buSzPts val="2000"/>
              <a:buChar char="●"/>
            </a:pPr>
            <a:r>
              <a:rPr lang="en-US" sz="2000" dirty="0">
                <a:solidFill>
                  <a:schemeClr val="dk1"/>
                </a:solidFill>
              </a:rPr>
              <a:t>Have a key dependencies</a:t>
            </a:r>
            <a:endParaRPr sz="2000" dirty="0">
              <a:solidFill>
                <a:schemeClr val="dk1"/>
              </a:solidFill>
            </a:endParaRPr>
          </a:p>
          <a:p>
            <a:pPr marL="457200" marR="0" lvl="0" indent="-355600" rtl="0">
              <a:lnSpc>
                <a:spcPct val="100000"/>
              </a:lnSpc>
              <a:spcBef>
                <a:spcPts val="0"/>
              </a:spcBef>
              <a:spcAft>
                <a:spcPts val="0"/>
              </a:spcAft>
              <a:buClr>
                <a:schemeClr val="dk1"/>
              </a:buClr>
              <a:buSzPts val="2000"/>
              <a:buChar char="●"/>
            </a:pPr>
            <a:r>
              <a:rPr lang="en-US" sz="2000" dirty="0">
                <a:solidFill>
                  <a:schemeClr val="dk1"/>
                </a:solidFill>
              </a:rPr>
              <a:t>High risk of human error</a:t>
            </a:r>
            <a:endParaRPr sz="2000" dirty="0">
              <a:solidFill>
                <a:schemeClr val="dk1"/>
              </a:solidFill>
            </a:endParaRPr>
          </a:p>
          <a:p>
            <a:pPr marL="457200" marR="0" lvl="0" indent="0" algn="l" rtl="0">
              <a:lnSpc>
                <a:spcPct val="100000"/>
              </a:lnSpc>
              <a:spcBef>
                <a:spcPts val="0"/>
              </a:spcBef>
              <a:spcAft>
                <a:spcPts val="0"/>
              </a:spcAft>
              <a:buNone/>
            </a:pPr>
            <a:endParaRPr sz="2000">
              <a:solidFill>
                <a:schemeClr val="dk1"/>
              </a:solidFill>
            </a:endParaRPr>
          </a:p>
        </p:txBody>
      </p:sp>
      <p:sp>
        <p:nvSpPr>
          <p:cNvPr id="241" name="Google Shape;241;g2ceafa5deed_0_179"/>
          <p:cNvSpPr txBox="1"/>
          <p:nvPr/>
        </p:nvSpPr>
        <p:spPr>
          <a:xfrm>
            <a:off x="270471" y="0"/>
            <a:ext cx="8722800" cy="695700"/>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accent1"/>
                </a:solidFill>
              </a:rPr>
              <a:t>Identifying Opportunities for Automation</a:t>
            </a:r>
            <a:endParaRPr sz="1400" b="0" i="0" u="none" strike="noStrike" cap="none">
              <a:solidFill>
                <a:srgbClr val="000000"/>
              </a:solidFill>
              <a:latin typeface="Arial"/>
              <a:ea typeface="Arial"/>
              <a:cs typeface="Arial"/>
              <a:sym typeface="Arial"/>
            </a:endParaRPr>
          </a:p>
        </p:txBody>
      </p:sp>
      <p:sp>
        <p:nvSpPr>
          <p:cNvPr id="242" name="Google Shape;242;g2ceafa5deed_0_179"/>
          <p:cNvSpPr txBox="1"/>
          <p:nvPr/>
        </p:nvSpPr>
        <p:spPr>
          <a:xfrm>
            <a:off x="620925" y="831750"/>
            <a:ext cx="5835900" cy="51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dirty="0">
                <a:solidFill>
                  <a:schemeClr val="dk1"/>
                </a:solidFill>
              </a:rPr>
              <a:t>Start by analyzing business processes and identifying where there are manual actions such as:</a:t>
            </a:r>
            <a:br>
              <a:rPr lang="en-US" sz="1700" dirty="0"/>
            </a:br>
            <a:endParaRPr sz="1700">
              <a:solidFill>
                <a:schemeClr val="dk1"/>
              </a:solidFill>
            </a:endParaRPr>
          </a:p>
          <a:p>
            <a:pPr marL="457200" indent="-336550">
              <a:buClr>
                <a:schemeClr val="accent1"/>
              </a:buClr>
              <a:buSzPts val="1700"/>
              <a:buChar char="●"/>
            </a:pPr>
            <a:r>
              <a:rPr lang="en-US" sz="1700" dirty="0">
                <a:solidFill>
                  <a:schemeClr val="dk1"/>
                </a:solidFill>
              </a:rPr>
              <a:t>Moving, updating, or checking the consistency of data from one system to another</a:t>
            </a:r>
            <a:endParaRPr sz="1700" dirty="0">
              <a:solidFill>
                <a:schemeClr val="dk1"/>
              </a:solidFill>
            </a:endParaRPr>
          </a:p>
          <a:p>
            <a:pPr marL="457200" lvl="0" indent="-336550" algn="l" rtl="0">
              <a:lnSpc>
                <a:spcPct val="115000"/>
              </a:lnSpc>
              <a:spcBef>
                <a:spcPts val="0"/>
              </a:spcBef>
              <a:spcAft>
                <a:spcPts val="0"/>
              </a:spcAft>
              <a:buClr>
                <a:schemeClr val="accent1"/>
              </a:buClr>
              <a:buSzPts val="1700"/>
              <a:buChar char="●"/>
            </a:pPr>
            <a:r>
              <a:rPr lang="en-US" sz="1700" dirty="0">
                <a:solidFill>
                  <a:schemeClr val="dk1"/>
                </a:solidFill>
              </a:rPr>
              <a:t>Waiting for alerts/events to initiate their activities</a:t>
            </a:r>
            <a:endParaRPr sz="1700" dirty="0">
              <a:solidFill>
                <a:schemeClr val="dk1"/>
              </a:solidFill>
            </a:endParaRPr>
          </a:p>
          <a:p>
            <a:pPr marL="457200" lvl="0" indent="-336550" algn="l" rtl="0">
              <a:lnSpc>
                <a:spcPct val="115000"/>
              </a:lnSpc>
              <a:spcBef>
                <a:spcPts val="0"/>
              </a:spcBef>
              <a:spcAft>
                <a:spcPts val="0"/>
              </a:spcAft>
              <a:buClr>
                <a:schemeClr val="accent1"/>
              </a:buClr>
              <a:buSzPts val="1700"/>
              <a:buChar char="●"/>
            </a:pPr>
            <a:r>
              <a:rPr lang="en-US" sz="1700" dirty="0">
                <a:solidFill>
                  <a:schemeClr val="dk1"/>
                </a:solidFill>
              </a:rPr>
              <a:t>Remediating data across several accounts</a:t>
            </a:r>
            <a:br>
              <a:rPr lang="en-US" sz="1700" dirty="0"/>
            </a:br>
            <a:endParaRPr sz="1500">
              <a:solidFill>
                <a:schemeClr val="dk1"/>
              </a:solidFill>
              <a:highlight>
                <a:srgbClr val="FFFFFF"/>
              </a:highlight>
            </a:endParaRPr>
          </a:p>
          <a:p>
            <a:pPr marL="0" lvl="0" indent="0" algn="l" rtl="0">
              <a:lnSpc>
                <a:spcPct val="115000"/>
              </a:lnSpc>
              <a:spcBef>
                <a:spcPts val="1100"/>
              </a:spcBef>
              <a:spcAft>
                <a:spcPts val="0"/>
              </a:spcAft>
              <a:buNone/>
            </a:pPr>
            <a:r>
              <a:rPr lang="en-US" sz="1700" b="1" dirty="0">
                <a:solidFill>
                  <a:schemeClr val="dk1"/>
                </a:solidFill>
              </a:rPr>
              <a:t>Important considerations:</a:t>
            </a:r>
            <a:endParaRPr sz="1500" b="1" dirty="0">
              <a:solidFill>
                <a:schemeClr val="dk1"/>
              </a:solidFill>
              <a:highlight>
                <a:srgbClr val="FFFFFF"/>
              </a:highlight>
            </a:endParaRPr>
          </a:p>
          <a:p>
            <a:pPr marL="457200" marR="0" lvl="0" indent="-336550" algn="l" rtl="0">
              <a:lnSpc>
                <a:spcPct val="115000"/>
              </a:lnSpc>
              <a:spcBef>
                <a:spcPts val="1100"/>
              </a:spcBef>
              <a:spcAft>
                <a:spcPts val="0"/>
              </a:spcAft>
              <a:buClr>
                <a:schemeClr val="accent1"/>
              </a:buClr>
              <a:buSzPts val="1700"/>
              <a:buAutoNum type="arabicPeriod"/>
            </a:pPr>
            <a:r>
              <a:rPr lang="en-US" sz="1700" dirty="0">
                <a:solidFill>
                  <a:schemeClr val="dk1"/>
                </a:solidFill>
              </a:rPr>
              <a:t>Is the process something that can be clearly defined?</a:t>
            </a:r>
            <a:endParaRPr sz="1700" dirty="0">
              <a:solidFill>
                <a:schemeClr val="dk1"/>
              </a:solidFill>
            </a:endParaRPr>
          </a:p>
          <a:p>
            <a:pPr marL="457200" marR="0" lvl="0" indent="-336550" algn="l" rtl="0">
              <a:lnSpc>
                <a:spcPct val="115000"/>
              </a:lnSpc>
              <a:spcBef>
                <a:spcPts val="0"/>
              </a:spcBef>
              <a:spcAft>
                <a:spcPts val="0"/>
              </a:spcAft>
              <a:buClr>
                <a:schemeClr val="accent1"/>
              </a:buClr>
              <a:buSzPts val="1700"/>
              <a:buAutoNum type="arabicPeriod"/>
            </a:pPr>
            <a:r>
              <a:rPr lang="en-US" sz="1700" dirty="0">
                <a:solidFill>
                  <a:schemeClr val="dk1"/>
                </a:solidFill>
              </a:rPr>
              <a:t>Is the process more driven by business rules or does human judgement take precedence?</a:t>
            </a:r>
            <a:endParaRPr sz="1700" dirty="0">
              <a:solidFill>
                <a:schemeClr val="dk1"/>
              </a:solidFill>
            </a:endParaRPr>
          </a:p>
          <a:p>
            <a:pPr marL="457200" marR="0" lvl="0" indent="-336550" algn="l" rtl="0">
              <a:lnSpc>
                <a:spcPct val="115000"/>
              </a:lnSpc>
              <a:spcBef>
                <a:spcPts val="0"/>
              </a:spcBef>
              <a:spcAft>
                <a:spcPts val="0"/>
              </a:spcAft>
              <a:buClr>
                <a:schemeClr val="accent1"/>
              </a:buClr>
              <a:buSzPts val="1700"/>
              <a:buAutoNum type="arabicPeriod"/>
            </a:pPr>
            <a:r>
              <a:rPr lang="en-US" sz="1700" dirty="0">
                <a:solidFill>
                  <a:schemeClr val="dk1"/>
                </a:solidFill>
              </a:rPr>
              <a:t>Is the frequency or volume of the process significant enough to be considered for automaton?</a:t>
            </a:r>
            <a:endParaRPr sz="1700" dirty="0">
              <a:solidFill>
                <a:schemeClr val="dk1"/>
              </a:solidFill>
            </a:endParaRPr>
          </a:p>
          <a:p>
            <a:pPr marL="0" marR="0" lvl="0" indent="0" algn="l" rtl="0">
              <a:lnSpc>
                <a:spcPct val="115000"/>
              </a:lnSpc>
              <a:spcBef>
                <a:spcPts val="1100"/>
              </a:spcBef>
              <a:spcAft>
                <a:spcPts val="1100"/>
              </a:spcAft>
              <a:buNone/>
            </a:pPr>
            <a:endParaRPr sz="17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2" name="Google Shape;162;p4"/>
          <p:cNvSpPr/>
          <p:nvPr/>
        </p:nvSpPr>
        <p:spPr>
          <a:xfrm>
            <a:off x="125263" y="745366"/>
            <a:ext cx="11395131" cy="8781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159" name="Google Shape;159;p4"/>
          <p:cNvSpPr txBox="1">
            <a:spLocks noGrp="1"/>
          </p:cNvSpPr>
          <p:nvPr>
            <p:ph type="title"/>
          </p:nvPr>
        </p:nvSpPr>
        <p:spPr>
          <a:xfrm>
            <a:off x="334978" y="185912"/>
            <a:ext cx="9382500" cy="695700"/>
          </a:xfrm>
          <a:prstGeom prst="rect">
            <a:avLst/>
          </a:prstGeom>
          <a:noFill/>
          <a:ln>
            <a:noFill/>
          </a:ln>
        </p:spPr>
        <p:txBody>
          <a:bodyPr spcFirstLastPara="1" wrap="square" lIns="0" tIns="0" rIns="0" bIns="0" anchor="t" anchorCtr="0">
            <a:normAutofit/>
          </a:bodyPr>
          <a:lstStyle/>
          <a:p>
            <a:pPr>
              <a:buSzPts val="2800"/>
            </a:pPr>
            <a:r>
              <a:rPr lang="en-US" sz="2800" b="0" dirty="0">
                <a:latin typeface="Arial"/>
                <a:ea typeface="Arial"/>
                <a:cs typeface="Arial"/>
                <a:sym typeface="Arial"/>
              </a:rPr>
              <a:t>Dispatcher Stratus Licensing</a:t>
            </a:r>
            <a:endParaRPr dirty="0"/>
          </a:p>
        </p:txBody>
      </p:sp>
      <p:sp>
        <p:nvSpPr>
          <p:cNvPr id="160" name="Google Shape;160;p4"/>
          <p:cNvSpPr txBox="1">
            <a:spLocks noGrp="1"/>
          </p:cNvSpPr>
          <p:nvPr>
            <p:ph type="sldNum" idx="12"/>
          </p:nvPr>
        </p:nvSpPr>
        <p:spPr>
          <a:xfrm>
            <a:off x="11059188" y="6160111"/>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25</a:t>
            </a:fld>
            <a:endParaRPr/>
          </a:p>
        </p:txBody>
      </p:sp>
      <p:sp>
        <p:nvSpPr>
          <p:cNvPr id="161" name="Google Shape;161;p4"/>
          <p:cNvSpPr txBox="1"/>
          <p:nvPr/>
        </p:nvSpPr>
        <p:spPr>
          <a:xfrm>
            <a:off x="675614" y="1014017"/>
            <a:ext cx="9895800" cy="369291"/>
          </a:xfrm>
          <a:prstGeom prst="rect">
            <a:avLst/>
          </a:prstGeom>
          <a:noFill/>
          <a:ln>
            <a:noFill/>
          </a:ln>
        </p:spPr>
        <p:txBody>
          <a:bodyPr spcFirstLastPara="1" wrap="square" lIns="91425" tIns="45700" rIns="91425" bIns="45700" anchor="t" anchorCtr="0">
            <a:spAutoFit/>
          </a:bodyPr>
          <a:lstStyle/>
          <a:p>
            <a:pPr algn="ctr"/>
            <a:r>
              <a:rPr lang="en-US" sz="1800" b="1" dirty="0">
                <a:solidFill>
                  <a:schemeClr val="bg1"/>
                </a:solidFill>
                <a:latin typeface="Lato"/>
                <a:ea typeface="Lato"/>
                <a:cs typeface="Lato"/>
                <a:sym typeface="Lato"/>
              </a:rPr>
              <a:t>Device &amp; User Based Licensing Options</a:t>
            </a:r>
            <a:endParaRPr lang="en-US" dirty="0">
              <a:solidFill>
                <a:schemeClr val="bg1"/>
              </a:solidFill>
            </a:endParaRPr>
          </a:p>
        </p:txBody>
      </p:sp>
      <p:graphicFrame>
        <p:nvGraphicFramePr>
          <p:cNvPr id="2" name="Diagram 1">
            <a:extLst>
              <a:ext uri="{FF2B5EF4-FFF2-40B4-BE49-F238E27FC236}">
                <a16:creationId xmlns:a16="http://schemas.microsoft.com/office/drawing/2014/main" id="{C0A8EF29-04C9-43DC-DB49-507E82712E60}"/>
              </a:ext>
            </a:extLst>
          </p:cNvPr>
          <p:cNvGraphicFramePr/>
          <p:nvPr/>
        </p:nvGraphicFramePr>
        <p:xfrm>
          <a:off x="1745594" y="1492655"/>
          <a:ext cx="8761596" cy="4906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95" name="Google Shape;198;g202ead00ffc_0_79" descr="A black screen with a black background&#10;&#10;Description automatically generated">
            <a:extLst>
              <a:ext uri="{FF2B5EF4-FFF2-40B4-BE49-F238E27FC236}">
                <a16:creationId xmlns:a16="http://schemas.microsoft.com/office/drawing/2014/main" id="{74C6A2FD-7C4C-C35A-711C-866B67B210FD}"/>
              </a:ext>
            </a:extLst>
          </p:cNvPr>
          <p:cNvPicPr preferRelativeResize="0"/>
          <p:nvPr/>
        </p:nvPicPr>
        <p:blipFill rotWithShape="1">
          <a:blip r:embed="rId8">
            <a:alphaModFix/>
          </a:blip>
          <a:srcRect/>
          <a:stretch/>
        </p:blipFill>
        <p:spPr>
          <a:xfrm>
            <a:off x="1084496" y="5770849"/>
            <a:ext cx="2064112" cy="391263"/>
          </a:xfrm>
          <a:prstGeom prst="rect">
            <a:avLst/>
          </a:prstGeom>
          <a:noFill/>
          <a:ln>
            <a:noFill/>
          </a:ln>
        </p:spPr>
      </p:pic>
      <p:pic>
        <p:nvPicPr>
          <p:cNvPr id="1097" name="Google Shape;199;g202ead00ffc_0_79" descr="D:\Dispatcher\Cloud\Logos\logo_stratus-a.png">
            <a:extLst>
              <a:ext uri="{FF2B5EF4-FFF2-40B4-BE49-F238E27FC236}">
                <a16:creationId xmlns:a16="http://schemas.microsoft.com/office/drawing/2014/main" id="{008344F9-580A-49A1-2AD4-46C0D86E0960}"/>
              </a:ext>
            </a:extLst>
          </p:cNvPr>
          <p:cNvPicPr preferRelativeResize="0"/>
          <p:nvPr/>
        </p:nvPicPr>
        <p:blipFill rotWithShape="1">
          <a:blip r:embed="rId9">
            <a:alphaModFix/>
          </a:blip>
          <a:srcRect/>
          <a:stretch/>
        </p:blipFill>
        <p:spPr>
          <a:xfrm>
            <a:off x="2756119" y="1869823"/>
            <a:ext cx="3364141" cy="820990"/>
          </a:xfrm>
          <a:prstGeom prst="rect">
            <a:avLst/>
          </a:prstGeom>
          <a:noFill/>
          <a:ln>
            <a:noFill/>
          </a:ln>
        </p:spPr>
      </p:pic>
    </p:spTree>
    <p:extLst>
      <p:ext uri="{BB962C8B-B14F-4D97-AF65-F5344CB8AC3E}">
        <p14:creationId xmlns:p14="http://schemas.microsoft.com/office/powerpoint/2010/main" val="1673115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3" name="Google Shape;240;g2ceafa5deed_0_179">
            <a:extLst>
              <a:ext uri="{FF2B5EF4-FFF2-40B4-BE49-F238E27FC236}">
                <a16:creationId xmlns:a16="http://schemas.microsoft.com/office/drawing/2014/main" id="{FA758821-E616-DDAF-F6C1-E941C0D1F6B4}"/>
              </a:ext>
            </a:extLst>
          </p:cNvPr>
          <p:cNvSpPr/>
          <p:nvPr/>
        </p:nvSpPr>
        <p:spPr>
          <a:xfrm>
            <a:off x="376733" y="852907"/>
            <a:ext cx="4399200" cy="5006700"/>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lang="en-US" sz="2000" b="1" dirty="0"/>
          </a:p>
          <a:p>
            <a:pPr marL="457200" marR="0" lvl="0" indent="0" algn="l" rtl="0">
              <a:lnSpc>
                <a:spcPct val="100000"/>
              </a:lnSpc>
              <a:spcBef>
                <a:spcPts val="0"/>
              </a:spcBef>
              <a:spcAft>
                <a:spcPts val="0"/>
              </a:spcAft>
              <a:buNone/>
            </a:pPr>
            <a:endParaRPr sz="2000">
              <a:solidFill>
                <a:schemeClr val="dk1"/>
              </a:solidFill>
            </a:endParaRPr>
          </a:p>
        </p:txBody>
      </p:sp>
      <p:sp>
        <p:nvSpPr>
          <p:cNvPr id="260" name="Google Shape;260;g2ceafa5deed_0_92"/>
          <p:cNvSpPr txBox="1"/>
          <p:nvPr/>
        </p:nvSpPr>
        <p:spPr>
          <a:xfrm>
            <a:off x="270471" y="0"/>
            <a:ext cx="8722800" cy="695700"/>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accent1"/>
                </a:solidFill>
              </a:rPr>
              <a:t>Resources</a:t>
            </a:r>
            <a:endParaRPr sz="1400" b="0" i="0" u="none" strike="noStrike" cap="none">
              <a:solidFill>
                <a:srgbClr val="000000"/>
              </a:solidFill>
              <a:latin typeface="Arial"/>
              <a:ea typeface="Arial"/>
              <a:cs typeface="Arial"/>
              <a:sym typeface="Arial"/>
            </a:endParaRPr>
          </a:p>
        </p:txBody>
      </p:sp>
      <p:sp>
        <p:nvSpPr>
          <p:cNvPr id="261" name="Google Shape;261;g2ceafa5deed_0_92"/>
          <p:cNvSpPr txBox="1">
            <a:spLocks noGrp="1"/>
          </p:cNvSpPr>
          <p:nvPr>
            <p:ph type="body" idx="4294967295"/>
          </p:nvPr>
        </p:nvSpPr>
        <p:spPr>
          <a:xfrm>
            <a:off x="835201" y="1302600"/>
            <a:ext cx="6336000" cy="4113600"/>
          </a:xfrm>
          <a:prstGeom prst="rect">
            <a:avLst/>
          </a:prstGeom>
          <a:noFill/>
          <a:ln>
            <a:noFill/>
          </a:ln>
        </p:spPr>
        <p:txBody>
          <a:bodyPr spcFirstLastPara="1" wrap="square" lIns="0" tIns="0" rIns="0" bIns="0" anchor="t" anchorCtr="0">
            <a:normAutofit lnSpcReduction="10000"/>
          </a:bodyPr>
          <a:lstStyle/>
          <a:p>
            <a:pPr marL="457200" lvl="0" indent="-317500" algn="l" rtl="0">
              <a:lnSpc>
                <a:spcPct val="110000"/>
              </a:lnSpc>
              <a:spcBef>
                <a:spcPts val="0"/>
              </a:spcBef>
              <a:spcAft>
                <a:spcPts val="0"/>
              </a:spcAft>
              <a:buSzPts val="1400"/>
              <a:buFont typeface="Arial"/>
              <a:buChar char="●"/>
            </a:pPr>
            <a:r>
              <a:rPr lang="en-US" dirty="0"/>
              <a:t>Brochure</a:t>
            </a:r>
            <a:br>
              <a:rPr lang="en-US" dirty="0">
                <a:latin typeface="Arial"/>
                <a:ea typeface="Arial"/>
                <a:cs typeface="Arial"/>
              </a:rPr>
            </a:br>
            <a:endParaRPr/>
          </a:p>
          <a:p>
            <a:pPr marL="457200" lvl="0" indent="-317500" algn="l" rtl="0">
              <a:lnSpc>
                <a:spcPct val="110000"/>
              </a:lnSpc>
              <a:spcBef>
                <a:spcPts val="0"/>
              </a:spcBef>
              <a:spcAft>
                <a:spcPts val="0"/>
              </a:spcAft>
              <a:buSzPts val="1400"/>
              <a:buFont typeface="Arial"/>
              <a:buChar char="●"/>
            </a:pPr>
            <a:r>
              <a:rPr lang="en-US" dirty="0">
                <a:latin typeface="Arial"/>
                <a:ea typeface="Arial"/>
                <a:cs typeface="Arial"/>
                <a:sym typeface="Arial"/>
              </a:rPr>
              <a:t>Videos</a:t>
            </a:r>
            <a:br>
              <a:rPr lang="en-US" dirty="0">
                <a:latin typeface="Arial"/>
                <a:ea typeface="Arial"/>
                <a:cs typeface="Arial"/>
              </a:rPr>
            </a:br>
            <a:endParaRPr>
              <a:latin typeface="Arial"/>
              <a:ea typeface="Arial"/>
              <a:cs typeface="Arial"/>
              <a:sym typeface="Arial"/>
            </a:endParaRPr>
          </a:p>
          <a:p>
            <a:pPr marL="457200" lvl="0" indent="-317500" algn="l" rtl="0">
              <a:lnSpc>
                <a:spcPct val="110000"/>
              </a:lnSpc>
              <a:spcBef>
                <a:spcPts val="0"/>
              </a:spcBef>
              <a:spcAft>
                <a:spcPts val="0"/>
              </a:spcAft>
              <a:buSzPts val="1400"/>
              <a:buChar char="●"/>
            </a:pPr>
            <a:r>
              <a:rPr lang="en-US" dirty="0"/>
              <a:t>Onboarding &amp; Licensing Guides</a:t>
            </a:r>
            <a:br>
              <a:rPr lang="en-US" dirty="0"/>
            </a:br>
            <a:endParaRPr/>
          </a:p>
          <a:p>
            <a:pPr marL="457200" lvl="0" indent="-317500" algn="l" rtl="0">
              <a:lnSpc>
                <a:spcPct val="110000"/>
              </a:lnSpc>
              <a:spcBef>
                <a:spcPts val="0"/>
              </a:spcBef>
              <a:spcAft>
                <a:spcPts val="0"/>
              </a:spcAft>
              <a:buSzPts val="1400"/>
              <a:buChar char="●"/>
            </a:pPr>
            <a:r>
              <a:rPr lang="en-US" dirty="0"/>
              <a:t>Security &amp; Other White Papers</a:t>
            </a:r>
            <a:br>
              <a:rPr lang="en-US" dirty="0"/>
            </a:br>
            <a:endParaRPr/>
          </a:p>
          <a:p>
            <a:pPr marL="457200" lvl="0" indent="-317500" algn="l" rtl="0">
              <a:lnSpc>
                <a:spcPct val="110000"/>
              </a:lnSpc>
              <a:spcBef>
                <a:spcPts val="0"/>
              </a:spcBef>
              <a:spcAft>
                <a:spcPts val="0"/>
              </a:spcAft>
              <a:buSzPts val="1400"/>
              <a:buFont typeface="Arial"/>
              <a:buChar char="●"/>
            </a:pPr>
            <a:r>
              <a:rPr lang="en-US" dirty="0">
                <a:latin typeface="Arial"/>
                <a:ea typeface="Arial"/>
                <a:cs typeface="Arial"/>
                <a:sym typeface="Arial"/>
              </a:rPr>
              <a:t>Web Based Training</a:t>
            </a:r>
            <a:br>
              <a:rPr lang="en-US" dirty="0">
                <a:latin typeface="Arial"/>
                <a:ea typeface="Arial"/>
                <a:cs typeface="Arial"/>
              </a:rPr>
            </a:br>
            <a:endParaRPr/>
          </a:p>
          <a:p>
            <a:pPr marL="457200" lvl="0" indent="-317500" algn="l" rtl="0">
              <a:lnSpc>
                <a:spcPct val="110000"/>
              </a:lnSpc>
              <a:spcBef>
                <a:spcPts val="0"/>
              </a:spcBef>
              <a:spcAft>
                <a:spcPts val="0"/>
              </a:spcAft>
              <a:buSzPts val="1400"/>
              <a:buFont typeface="Arial"/>
              <a:buChar char="●"/>
            </a:pPr>
            <a:r>
              <a:rPr lang="en-US" dirty="0">
                <a:latin typeface="Arial"/>
                <a:ea typeface="Arial"/>
                <a:cs typeface="Arial"/>
                <a:sym typeface="Arial"/>
              </a:rPr>
              <a:t>Sample Workflows</a:t>
            </a:r>
            <a:br>
              <a:rPr lang="en-US" dirty="0">
                <a:latin typeface="Arial"/>
                <a:ea typeface="Arial"/>
                <a:cs typeface="Arial"/>
              </a:rPr>
            </a:br>
            <a:endParaRPr/>
          </a:p>
          <a:p>
            <a:pPr marL="457200" lvl="0" indent="-317500" algn="l" rtl="0">
              <a:lnSpc>
                <a:spcPct val="110000"/>
              </a:lnSpc>
              <a:spcBef>
                <a:spcPts val="0"/>
              </a:spcBef>
              <a:spcAft>
                <a:spcPts val="0"/>
              </a:spcAft>
              <a:buSzPts val="1400"/>
              <a:buFont typeface="Arial"/>
              <a:buChar char="●"/>
            </a:pPr>
            <a:r>
              <a:rPr lang="en-US" dirty="0">
                <a:latin typeface="Arial"/>
                <a:ea typeface="Arial"/>
                <a:cs typeface="Arial"/>
                <a:sym typeface="Arial"/>
              </a:rPr>
              <a:t>Online Help</a:t>
            </a:r>
            <a:br>
              <a:rPr lang="en-US" dirty="0">
                <a:latin typeface="Arial"/>
                <a:ea typeface="Arial"/>
                <a:cs typeface="Arial"/>
              </a:rPr>
            </a:br>
            <a:endParaRPr/>
          </a:p>
          <a:p>
            <a:pPr marL="457200" lvl="0" indent="-317500" algn="l" rtl="0">
              <a:lnSpc>
                <a:spcPct val="110000"/>
              </a:lnSpc>
              <a:spcBef>
                <a:spcPts val="0"/>
              </a:spcBef>
              <a:spcAft>
                <a:spcPts val="0"/>
              </a:spcAft>
              <a:buSzPts val="1400"/>
              <a:buChar char="●"/>
            </a:pPr>
            <a:r>
              <a:rPr lang="en-US" dirty="0"/>
              <a:t>15</a:t>
            </a:r>
            <a:r>
              <a:rPr lang="en-US" dirty="0">
                <a:latin typeface="Arial"/>
                <a:ea typeface="Arial"/>
                <a:cs typeface="Arial"/>
                <a:sym typeface="Arial"/>
              </a:rPr>
              <a:t>-Day Demo Licenses </a:t>
            </a:r>
            <a:br>
              <a:rPr lang="en-US" dirty="0">
                <a:latin typeface="Arial"/>
                <a:ea typeface="Arial"/>
                <a:cs typeface="Arial"/>
              </a:rPr>
            </a:br>
            <a:endParaRPr/>
          </a:p>
          <a:p>
            <a:pPr marL="457200" lvl="0" indent="-317500" algn="l" rtl="0">
              <a:lnSpc>
                <a:spcPct val="110000"/>
              </a:lnSpc>
              <a:spcBef>
                <a:spcPts val="0"/>
              </a:spcBef>
              <a:spcAft>
                <a:spcPts val="0"/>
              </a:spcAft>
              <a:buSzPts val="1400"/>
              <a:buFont typeface="Arial"/>
              <a:buChar char="●"/>
            </a:pPr>
            <a:r>
              <a:rPr lang="en-US" dirty="0">
                <a:latin typeface="Arial"/>
                <a:ea typeface="Arial"/>
                <a:cs typeface="Arial"/>
                <a:sym typeface="Arial"/>
              </a:rPr>
              <a:t>Presentations</a:t>
            </a:r>
            <a:br>
              <a:rPr lang="en-US" dirty="0">
                <a:latin typeface="Arial"/>
                <a:ea typeface="Arial"/>
                <a:cs typeface="Arial"/>
              </a:rPr>
            </a:br>
            <a:endParaRPr>
              <a:latin typeface="Arial"/>
              <a:ea typeface="Arial"/>
              <a:cs typeface="Arial"/>
              <a:sym typeface="Arial"/>
            </a:endParaRPr>
          </a:p>
          <a:p>
            <a:pPr marL="457200" lvl="0" indent="-317500" algn="l" rtl="0">
              <a:lnSpc>
                <a:spcPct val="110000"/>
              </a:lnSpc>
              <a:spcBef>
                <a:spcPts val="0"/>
              </a:spcBef>
              <a:spcAft>
                <a:spcPts val="0"/>
              </a:spcAft>
              <a:buSzPts val="1400"/>
              <a:buChar char="●"/>
            </a:pPr>
            <a:r>
              <a:rPr lang="en-US" dirty="0"/>
              <a:t>And more!</a:t>
            </a:r>
            <a:endParaRPr dirty="0"/>
          </a:p>
          <a:p>
            <a:pPr marL="179705" lvl="0" indent="-90805" algn="l" rtl="0">
              <a:lnSpc>
                <a:spcPct val="110000"/>
              </a:lnSpc>
              <a:spcBef>
                <a:spcPts val="945"/>
              </a:spcBef>
              <a:spcAft>
                <a:spcPts val="0"/>
              </a:spcAft>
              <a:buSzPts val="1400"/>
              <a:buNone/>
            </a:pPr>
            <a:endParaRPr/>
          </a:p>
        </p:txBody>
      </p:sp>
      <p:sp>
        <p:nvSpPr>
          <p:cNvPr id="262" name="Google Shape;262;g2ceafa5deed_0_92"/>
          <p:cNvSpPr/>
          <p:nvPr/>
        </p:nvSpPr>
        <p:spPr>
          <a:xfrm>
            <a:off x="8661492" y="3833644"/>
            <a:ext cx="1605900" cy="1568100"/>
          </a:xfrm>
          <a:prstGeom prst="rect">
            <a:avLst/>
          </a:prstGeom>
          <a:solidFill>
            <a:srgbClr val="C1E0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16">
              <a:solidFill>
                <a:schemeClr val="lt1"/>
              </a:solidFill>
              <a:latin typeface="Arial"/>
              <a:ea typeface="Arial"/>
              <a:cs typeface="Arial"/>
              <a:sym typeface="Arial"/>
            </a:endParaRPr>
          </a:p>
        </p:txBody>
      </p:sp>
      <p:sp>
        <p:nvSpPr>
          <p:cNvPr id="263" name="Google Shape;263;g2ceafa5deed_0_92"/>
          <p:cNvSpPr/>
          <p:nvPr/>
        </p:nvSpPr>
        <p:spPr>
          <a:xfrm>
            <a:off x="7608616" y="1338787"/>
            <a:ext cx="1605900" cy="1568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16">
              <a:solidFill>
                <a:schemeClr val="lt1"/>
              </a:solidFill>
              <a:latin typeface="Arial"/>
              <a:ea typeface="Arial"/>
              <a:cs typeface="Arial"/>
              <a:sym typeface="Arial"/>
            </a:endParaRPr>
          </a:p>
        </p:txBody>
      </p:sp>
      <p:sp>
        <p:nvSpPr>
          <p:cNvPr id="264" name="Google Shape;264;g2ceafa5deed_0_92"/>
          <p:cNvSpPr/>
          <p:nvPr/>
        </p:nvSpPr>
        <p:spPr>
          <a:xfrm>
            <a:off x="6046341" y="2752532"/>
            <a:ext cx="1605900" cy="15681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16">
              <a:solidFill>
                <a:schemeClr val="lt1"/>
              </a:solidFill>
              <a:latin typeface="Arial"/>
              <a:ea typeface="Arial"/>
              <a:cs typeface="Arial"/>
              <a:sym typeface="Arial"/>
            </a:endParaRPr>
          </a:p>
        </p:txBody>
      </p:sp>
      <p:pic>
        <p:nvPicPr>
          <p:cNvPr id="265" name="Google Shape;265;g2ceafa5deed_0_92" descr="D:\Presentations\2018 Global SEC\help.png"/>
          <p:cNvPicPr preferRelativeResize="0"/>
          <p:nvPr/>
        </p:nvPicPr>
        <p:blipFill rotWithShape="1">
          <a:blip r:embed="rId3">
            <a:alphaModFix/>
          </a:blip>
          <a:srcRect/>
          <a:stretch/>
        </p:blipFill>
        <p:spPr>
          <a:xfrm>
            <a:off x="5096529" y="3586698"/>
            <a:ext cx="2311488" cy="1420921"/>
          </a:xfrm>
          <a:prstGeom prst="rect">
            <a:avLst/>
          </a:prstGeom>
          <a:noFill/>
          <a:ln>
            <a:noFill/>
          </a:ln>
          <a:effectLst>
            <a:outerShdw blurRad="50800" dist="38100" dir="2700000" algn="tl" rotWithShape="0">
              <a:srgbClr val="000000">
                <a:alpha val="40000"/>
              </a:srgbClr>
            </a:outerShdw>
          </a:effectLst>
        </p:spPr>
      </p:pic>
      <p:pic>
        <p:nvPicPr>
          <p:cNvPr id="266" name="Google Shape;266;g2ceafa5deed_0_92"/>
          <p:cNvPicPr preferRelativeResize="0"/>
          <p:nvPr/>
        </p:nvPicPr>
        <p:blipFill>
          <a:blip r:embed="rId4">
            <a:alphaModFix/>
          </a:blip>
          <a:stretch>
            <a:fillRect/>
          </a:stretch>
        </p:blipFill>
        <p:spPr>
          <a:xfrm>
            <a:off x="5538272" y="1690250"/>
            <a:ext cx="2937208" cy="1357525"/>
          </a:xfrm>
          <a:prstGeom prst="rect">
            <a:avLst/>
          </a:prstGeom>
          <a:noFill/>
          <a:ln w="9525" cap="flat" cmpd="sng">
            <a:solidFill>
              <a:schemeClr val="dk1"/>
            </a:solidFill>
            <a:prstDash val="solid"/>
            <a:round/>
            <a:headEnd type="none" w="sm" len="sm"/>
            <a:tailEnd type="none" w="sm" len="sm"/>
          </a:ln>
        </p:spPr>
      </p:pic>
      <p:pic>
        <p:nvPicPr>
          <p:cNvPr id="267" name="Google Shape;267;g2ceafa5deed_0_92"/>
          <p:cNvPicPr preferRelativeResize="0"/>
          <p:nvPr/>
        </p:nvPicPr>
        <p:blipFill>
          <a:blip r:embed="rId5">
            <a:alphaModFix/>
          </a:blip>
          <a:stretch>
            <a:fillRect/>
          </a:stretch>
        </p:blipFill>
        <p:spPr>
          <a:xfrm>
            <a:off x="7889691" y="3241687"/>
            <a:ext cx="2001158" cy="1957448"/>
          </a:xfrm>
          <a:prstGeom prst="rect">
            <a:avLst/>
          </a:prstGeom>
          <a:noFill/>
          <a:ln w="9525" cap="flat" cmpd="sng">
            <a:solidFill>
              <a:schemeClr val="dk1"/>
            </a:solidFill>
            <a:prstDash val="solid"/>
            <a:round/>
            <a:headEnd type="none" w="sm" len="sm"/>
            <a:tailEnd type="none" w="sm" len="sm"/>
          </a:ln>
        </p:spPr>
      </p:pic>
      <p:pic>
        <p:nvPicPr>
          <p:cNvPr id="268" name="Google Shape;268;g2ceafa5deed_0_92"/>
          <p:cNvPicPr preferRelativeResize="0"/>
          <p:nvPr/>
        </p:nvPicPr>
        <p:blipFill>
          <a:blip r:embed="rId6">
            <a:alphaModFix/>
          </a:blip>
          <a:stretch>
            <a:fillRect/>
          </a:stretch>
        </p:blipFill>
        <p:spPr>
          <a:xfrm>
            <a:off x="8661501" y="1420450"/>
            <a:ext cx="2156774" cy="12823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1f4befbf427_0_78"/>
          <p:cNvSpPr/>
          <p:nvPr/>
        </p:nvSpPr>
        <p:spPr>
          <a:xfrm>
            <a:off x="135287" y="2695469"/>
            <a:ext cx="11382313" cy="3779312"/>
          </a:xfrm>
          <a:prstGeom prst="rect">
            <a:avLst/>
          </a:prstGeom>
          <a:solidFill>
            <a:srgbClr val="0070C0"/>
          </a:solidFill>
          <a:ln>
            <a:noFill/>
          </a:ln>
        </p:spPr>
        <p:txBody>
          <a:bodyPr spcFirstLastPara="1" wrap="square" lIns="86400" tIns="43200" rIns="86400" bIns="432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g1f4befbf427_0_78"/>
          <p:cNvSpPr txBox="1"/>
          <p:nvPr/>
        </p:nvSpPr>
        <p:spPr>
          <a:xfrm>
            <a:off x="340894" y="2847105"/>
            <a:ext cx="5232760" cy="2580234"/>
          </a:xfrm>
          <a:prstGeom prst="rect">
            <a:avLst/>
          </a:prstGeom>
          <a:noFill/>
          <a:ln>
            <a:noFill/>
          </a:ln>
        </p:spPr>
        <p:txBody>
          <a:bodyPr spcFirstLastPara="1" wrap="square" lIns="86400" tIns="43200" rIns="86400" bIns="432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dirty="0">
                <a:solidFill>
                  <a:schemeClr val="lt1"/>
                </a:solidFill>
                <a:latin typeface="Calibri"/>
                <a:ea typeface="Calibri"/>
                <a:cs typeface="Calibri"/>
                <a:sym typeface="Calibri"/>
              </a:rPr>
              <a:t>Key Benefits:</a:t>
            </a:r>
            <a:br>
              <a:rPr lang="en-US" sz="1800" b="1" i="0" u="sng" strike="noStrike" cap="none" dirty="0">
                <a:latin typeface="Calibri"/>
                <a:ea typeface="Calibri"/>
                <a:cs typeface="Calibri"/>
              </a:rPr>
            </a:br>
            <a:endParaRPr sz="1600" b="0" i="0" u="sng" strike="noStrike" cap="none">
              <a:solidFill>
                <a:schemeClr val="lt1"/>
              </a:solidFill>
              <a:latin typeface="Calibri"/>
              <a:ea typeface="Calibri"/>
              <a:cs typeface="Calibri"/>
              <a:sym typeface="Calibri"/>
            </a:endParaRPr>
          </a:p>
          <a:p>
            <a:pPr marL="736600" marR="0" lvl="1" indent="-273050" algn="l" rtl="0">
              <a:lnSpc>
                <a:spcPct val="100000"/>
              </a:lnSpc>
              <a:spcBef>
                <a:spcPts val="0"/>
              </a:spcBef>
              <a:spcAft>
                <a:spcPts val="0"/>
              </a:spcAft>
              <a:buClr>
                <a:schemeClr val="lt1"/>
              </a:buClr>
              <a:buSzPts val="1500"/>
              <a:buFont typeface="Arial"/>
              <a:buChar char="•"/>
            </a:pPr>
            <a:r>
              <a:rPr lang="en-US" sz="1600" b="0" i="0" u="none" strike="noStrike" cap="none" dirty="0">
                <a:solidFill>
                  <a:schemeClr val="lt1"/>
                </a:solidFill>
                <a:latin typeface="Calibri"/>
                <a:ea typeface="Calibri"/>
                <a:cs typeface="Calibri"/>
                <a:sym typeface="Calibri"/>
              </a:rPr>
              <a:t>Platform for Bridging MFP to Cloud </a:t>
            </a:r>
            <a:endParaRPr sz="1600" b="0" i="0" u="none" strike="noStrike" cap="none">
              <a:solidFill>
                <a:schemeClr val="lt1"/>
              </a:solidFill>
              <a:latin typeface="Calibri"/>
              <a:ea typeface="Arial"/>
              <a:cs typeface="Arial"/>
            </a:endParaRPr>
          </a:p>
          <a:p>
            <a:pPr marL="736600" marR="0" lvl="1" indent="-273050" algn="l" rtl="0">
              <a:lnSpc>
                <a:spcPct val="100000"/>
              </a:lnSpc>
              <a:spcBef>
                <a:spcPts val="0"/>
              </a:spcBef>
              <a:spcAft>
                <a:spcPts val="0"/>
              </a:spcAft>
              <a:buClr>
                <a:schemeClr val="lt1"/>
              </a:buClr>
              <a:buSzPts val="1500"/>
              <a:buFont typeface="Arial"/>
              <a:buChar char="•"/>
            </a:pPr>
            <a:r>
              <a:rPr lang="en-US" sz="1600" b="0" i="0" u="none" strike="noStrike" cap="none" dirty="0">
                <a:solidFill>
                  <a:schemeClr val="lt1"/>
                </a:solidFill>
                <a:latin typeface="Calibri"/>
                <a:ea typeface="Calibri"/>
                <a:cs typeface="Calibri"/>
                <a:sym typeface="Calibri"/>
              </a:rPr>
              <a:t>Multi-Tenant Solution with Simplified Onboarding</a:t>
            </a:r>
            <a:endParaRPr sz="1600" b="0" i="0" u="none" strike="noStrike" cap="none">
              <a:solidFill>
                <a:schemeClr val="lt1"/>
              </a:solidFill>
              <a:latin typeface="Calibri"/>
              <a:ea typeface="Arial"/>
              <a:cs typeface="Arial"/>
            </a:endParaRPr>
          </a:p>
          <a:p>
            <a:pPr marL="736600" marR="0" lvl="1" indent="-273050" algn="l" rtl="0">
              <a:lnSpc>
                <a:spcPct val="100000"/>
              </a:lnSpc>
              <a:spcBef>
                <a:spcPts val="0"/>
              </a:spcBef>
              <a:spcAft>
                <a:spcPts val="0"/>
              </a:spcAft>
              <a:buClr>
                <a:schemeClr val="lt1"/>
              </a:buClr>
              <a:buSzPts val="1500"/>
              <a:buFont typeface="Arial"/>
              <a:buChar char="•"/>
            </a:pPr>
            <a:r>
              <a:rPr lang="en-US" sz="1600" b="0" i="0" u="none" strike="noStrike" cap="none" dirty="0">
                <a:solidFill>
                  <a:schemeClr val="lt1"/>
                </a:solidFill>
                <a:latin typeface="Calibri"/>
                <a:ea typeface="Calibri"/>
                <a:cs typeface="Calibri"/>
                <a:sym typeface="Calibri"/>
              </a:rPr>
              <a:t>Cloud Intelligent Process Automation</a:t>
            </a:r>
            <a:endParaRPr sz="1600" b="0" i="0" u="none" strike="noStrike" cap="none">
              <a:solidFill>
                <a:schemeClr val="lt1"/>
              </a:solidFill>
              <a:latin typeface="Calibri"/>
              <a:ea typeface="Arial"/>
              <a:cs typeface="Arial"/>
            </a:endParaRPr>
          </a:p>
          <a:p>
            <a:pPr marL="736600" marR="0" lvl="1" indent="-273050" algn="l" rtl="0">
              <a:lnSpc>
                <a:spcPct val="100000"/>
              </a:lnSpc>
              <a:spcBef>
                <a:spcPts val="0"/>
              </a:spcBef>
              <a:spcAft>
                <a:spcPts val="0"/>
              </a:spcAft>
              <a:buClr>
                <a:schemeClr val="lt1"/>
              </a:buClr>
              <a:buSzPts val="1500"/>
              <a:buFont typeface="Arial"/>
              <a:buChar char="•"/>
            </a:pPr>
            <a:r>
              <a:rPr lang="en-US" sz="1600" b="0" i="0" u="none" strike="noStrike" cap="none" dirty="0">
                <a:solidFill>
                  <a:schemeClr val="lt1"/>
                </a:solidFill>
                <a:latin typeface="Calibri"/>
                <a:ea typeface="Calibri"/>
                <a:cs typeface="Calibri"/>
                <a:sym typeface="Calibri"/>
              </a:rPr>
              <a:t>Zero Trust Security</a:t>
            </a:r>
            <a:endParaRPr sz="1600" b="0" i="0" u="none" strike="noStrike" cap="none">
              <a:solidFill>
                <a:schemeClr val="lt1"/>
              </a:solidFill>
              <a:latin typeface="Calibri"/>
              <a:ea typeface="Arial"/>
              <a:cs typeface="Arial"/>
            </a:endParaRPr>
          </a:p>
          <a:p>
            <a:pPr marL="736600" marR="0" lvl="1" indent="-273050" algn="l" rtl="0">
              <a:lnSpc>
                <a:spcPct val="100000"/>
              </a:lnSpc>
              <a:spcBef>
                <a:spcPts val="0"/>
              </a:spcBef>
              <a:spcAft>
                <a:spcPts val="0"/>
              </a:spcAft>
              <a:buClr>
                <a:schemeClr val="lt1"/>
              </a:buClr>
              <a:buSzPts val="1500"/>
              <a:buFont typeface="Arial"/>
              <a:buChar char="•"/>
            </a:pPr>
            <a:r>
              <a:rPr lang="en-US" sz="1600" b="0" i="0" u="none" strike="noStrike" cap="none" dirty="0">
                <a:solidFill>
                  <a:schemeClr val="lt1"/>
                </a:solidFill>
                <a:latin typeface="Calibri"/>
                <a:ea typeface="Calibri"/>
                <a:cs typeface="Calibri"/>
                <a:sym typeface="Calibri"/>
              </a:rPr>
              <a:t>Flexible MFP Forms Management</a:t>
            </a:r>
            <a:endParaRPr sz="1600" b="0" i="0" u="none" strike="noStrike" cap="none">
              <a:solidFill>
                <a:schemeClr val="lt1"/>
              </a:solidFill>
              <a:latin typeface="Calibri"/>
              <a:ea typeface="Arial"/>
              <a:cs typeface="Arial"/>
            </a:endParaRPr>
          </a:p>
          <a:p>
            <a:pPr marL="736600" marR="0" lvl="1" indent="-273050" algn="l" rtl="0">
              <a:lnSpc>
                <a:spcPct val="100000"/>
              </a:lnSpc>
              <a:spcBef>
                <a:spcPts val="0"/>
              </a:spcBef>
              <a:spcAft>
                <a:spcPts val="0"/>
              </a:spcAft>
              <a:buClr>
                <a:schemeClr val="lt1"/>
              </a:buClr>
              <a:buSzPts val="1500"/>
              <a:buFont typeface="Arial"/>
              <a:buChar char="•"/>
            </a:pPr>
            <a:r>
              <a:rPr lang="en-US" sz="1600" b="0" i="0" u="none" strike="noStrike" cap="none" dirty="0">
                <a:solidFill>
                  <a:schemeClr val="lt1"/>
                </a:solidFill>
                <a:latin typeface="Calibri"/>
                <a:ea typeface="Calibri"/>
                <a:cs typeface="Calibri"/>
                <a:sym typeface="Calibri"/>
              </a:rPr>
              <a:t>Providing one of the industry’s strongest cloud offerings of scan and print management when paired  with Paragon Cloud</a:t>
            </a:r>
            <a:endParaRPr sz="1600" b="1" i="0" u="none" strike="noStrike" cap="none" dirty="0">
              <a:solidFill>
                <a:schemeClr val="lt1"/>
              </a:solidFill>
              <a:latin typeface="Calibri"/>
              <a:ea typeface="Calibri"/>
              <a:cs typeface="Calibri"/>
              <a:sym typeface="Calibri"/>
            </a:endParaRPr>
          </a:p>
        </p:txBody>
      </p:sp>
      <p:sp>
        <p:nvSpPr>
          <p:cNvPr id="88" name="Google Shape;88;g1f4befbf427_0_78"/>
          <p:cNvSpPr txBox="1"/>
          <p:nvPr/>
        </p:nvSpPr>
        <p:spPr>
          <a:xfrm>
            <a:off x="335823" y="87891"/>
            <a:ext cx="8403000" cy="518400"/>
          </a:xfrm>
          <a:prstGeom prst="rect">
            <a:avLst/>
          </a:prstGeom>
          <a:noFill/>
          <a:ln>
            <a:noFill/>
          </a:ln>
        </p:spPr>
        <p:txBody>
          <a:bodyPr spcFirstLastPara="1" wrap="square" lIns="86400" tIns="43200" rIns="86400" bIns="432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Arial"/>
                <a:ea typeface="Arial"/>
                <a:cs typeface="Arial"/>
                <a:sym typeface="Arial"/>
              </a:rPr>
              <a:t>Dispatcher ScanTrip Cloud</a:t>
            </a:r>
            <a:endParaRPr sz="2800" b="1" i="0" u="none" strike="noStrike" cap="none">
              <a:solidFill>
                <a:schemeClr val="accent1"/>
              </a:solidFill>
              <a:latin typeface="Arial"/>
              <a:ea typeface="Arial"/>
              <a:cs typeface="Arial"/>
              <a:sym typeface="Arial"/>
            </a:endParaRPr>
          </a:p>
        </p:txBody>
      </p:sp>
      <p:pic>
        <p:nvPicPr>
          <p:cNvPr id="89" name="Google Shape;89;g1f4befbf427_0_78"/>
          <p:cNvPicPr preferRelativeResize="0"/>
          <p:nvPr/>
        </p:nvPicPr>
        <p:blipFill rotWithShape="1">
          <a:blip r:embed="rId3">
            <a:alphaModFix/>
          </a:blip>
          <a:srcRect/>
          <a:stretch/>
        </p:blipFill>
        <p:spPr>
          <a:xfrm>
            <a:off x="4702935" y="1002756"/>
            <a:ext cx="7143225" cy="4611276"/>
          </a:xfrm>
          <a:prstGeom prst="rect">
            <a:avLst/>
          </a:prstGeom>
          <a:noFill/>
          <a:ln>
            <a:noFill/>
          </a:ln>
        </p:spPr>
      </p:pic>
      <p:sp>
        <p:nvSpPr>
          <p:cNvPr id="90" name="Google Shape;90;g1f4befbf427_0_78"/>
          <p:cNvSpPr txBox="1"/>
          <p:nvPr/>
        </p:nvSpPr>
        <p:spPr>
          <a:xfrm>
            <a:off x="404426" y="1336186"/>
            <a:ext cx="4625100" cy="1195500"/>
          </a:xfrm>
          <a:prstGeom prst="rect">
            <a:avLst/>
          </a:prstGeom>
          <a:noFill/>
          <a:ln>
            <a:noFill/>
          </a:ln>
        </p:spPr>
        <p:txBody>
          <a:bodyPr spcFirstLastPara="1" wrap="square" lIns="86400" tIns="43200" rIns="86400" bIns="432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C0C0C"/>
                </a:solidFill>
                <a:latin typeface="Calibri"/>
                <a:ea typeface="Calibri"/>
                <a:cs typeface="Calibri"/>
                <a:sym typeface="Calibri"/>
              </a:rPr>
              <a:t>Driving digital transformation by </a:t>
            </a:r>
            <a:r>
              <a:rPr lang="en-US" sz="2400" b="1" i="0" u="none" strike="noStrike" cap="none">
                <a:solidFill>
                  <a:schemeClr val="accent1"/>
                </a:solidFill>
                <a:latin typeface="Calibri"/>
                <a:ea typeface="Calibri"/>
                <a:cs typeface="Calibri"/>
                <a:sym typeface="Calibri"/>
              </a:rPr>
              <a:t>uniting people, processes and automation.</a:t>
            </a:r>
            <a:endParaRPr sz="2400" b="1"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txBox="1">
            <a:spLocks noGrp="1"/>
          </p:cNvSpPr>
          <p:nvPr>
            <p:ph type="title"/>
          </p:nvPr>
        </p:nvSpPr>
        <p:spPr>
          <a:xfrm>
            <a:off x="334978" y="185912"/>
            <a:ext cx="9382459" cy="69562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2800"/>
              <a:buFont typeface="Arial"/>
              <a:buNone/>
            </a:pPr>
            <a:r>
              <a:rPr lang="en-US" sz="2800" b="0">
                <a:latin typeface="Arial"/>
                <a:ea typeface="Arial"/>
                <a:cs typeface="Arial"/>
                <a:sym typeface="Arial"/>
              </a:rPr>
              <a:t>Dispatcher Stratus</a:t>
            </a:r>
            <a:endParaRPr/>
          </a:p>
        </p:txBody>
      </p:sp>
      <p:sp>
        <p:nvSpPr>
          <p:cNvPr id="96" name="Google Shape;96;p4"/>
          <p:cNvSpPr txBox="1">
            <a:spLocks noGrp="1"/>
          </p:cNvSpPr>
          <p:nvPr>
            <p:ph type="sldNum" idx="12"/>
          </p:nvPr>
        </p:nvSpPr>
        <p:spPr>
          <a:xfrm>
            <a:off x="11059188" y="6160111"/>
            <a:ext cx="419711" cy="2313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fld id="{00000000-1234-1234-1234-123412341234}" type="slidenum">
              <a:rPr lang="en-US"/>
              <a:t>4</a:t>
            </a:fld>
            <a:endParaRPr/>
          </a:p>
        </p:txBody>
      </p:sp>
      <p:sp>
        <p:nvSpPr>
          <p:cNvPr id="97" name="Google Shape;97;p4"/>
          <p:cNvSpPr txBox="1"/>
          <p:nvPr/>
        </p:nvSpPr>
        <p:spPr>
          <a:xfrm>
            <a:off x="338094" y="909627"/>
            <a:ext cx="9895800" cy="1477287"/>
          </a:xfrm>
          <a:prstGeom prst="rect">
            <a:avLst/>
          </a:prstGeom>
          <a:noFill/>
          <a:ln>
            <a:noFill/>
          </a:ln>
        </p:spPr>
        <p:txBody>
          <a:bodyPr spcFirstLastPara="1" wrap="square" lIns="91425" tIns="45700" rIns="91425" bIns="45700" anchor="t" anchorCtr="0">
            <a:spAutoFit/>
          </a:bodyPr>
          <a:lstStyle/>
          <a:p>
            <a:pPr>
              <a:buSzPts val="1800"/>
            </a:pPr>
            <a:r>
              <a:rPr lang="en-US" sz="1800" b="0" i="0" u="none" strike="noStrike" cap="none" dirty="0">
                <a:solidFill>
                  <a:srgbClr val="1D1C1D"/>
                </a:solidFill>
                <a:latin typeface="Lato"/>
                <a:ea typeface="Lato"/>
                <a:cs typeface="Lato"/>
                <a:sym typeface="Lato"/>
              </a:rPr>
              <a:t>Transforming traditional workflow automation into a </a:t>
            </a:r>
            <a:r>
              <a:rPr lang="en-US" sz="1800" b="1" i="0" u="none" strike="noStrike" cap="none" dirty="0">
                <a:solidFill>
                  <a:schemeClr val="accent1"/>
                </a:solidFill>
                <a:latin typeface="Lato"/>
                <a:ea typeface="Lato"/>
                <a:cs typeface="Lato"/>
                <a:sym typeface="Lato"/>
              </a:rPr>
              <a:t>next generation true cloud platform</a:t>
            </a:r>
            <a:r>
              <a:rPr lang="en-US" sz="1800" b="1" i="0" u="none" strike="noStrike" cap="none" dirty="0">
                <a:solidFill>
                  <a:srgbClr val="0070C0"/>
                </a:solidFill>
                <a:latin typeface="Lato"/>
                <a:ea typeface="Lato"/>
                <a:cs typeface="Lato"/>
                <a:sym typeface="Lato"/>
              </a:rPr>
              <a:t> </a:t>
            </a:r>
            <a:r>
              <a:rPr lang="en-US" sz="1800" b="0" i="0" u="none" strike="noStrike" cap="none" dirty="0">
                <a:solidFill>
                  <a:srgbClr val="1D1C1D"/>
                </a:solidFill>
                <a:latin typeface="Lato"/>
                <a:ea typeface="Lato"/>
                <a:cs typeface="Lato"/>
                <a:sym typeface="Lato"/>
              </a:rPr>
              <a:t>for business process and file automation, MFP/PC-based forms, we well as </a:t>
            </a:r>
            <a:endParaRPr lang="en-US" sz="1800" dirty="0">
              <a:solidFill>
                <a:srgbClr val="1D1C1D"/>
              </a:solidFill>
              <a:latin typeface="Lato"/>
              <a:ea typeface="Lato"/>
              <a:cs typeface="Lato"/>
              <a:sym typeface="Lato"/>
            </a:endParaRPr>
          </a:p>
          <a:p>
            <a:pPr>
              <a:buSzPts val="1800"/>
            </a:pPr>
            <a:r>
              <a:rPr lang="en-US" sz="1800" b="0" i="0" u="none" strike="noStrike" cap="none" dirty="0">
                <a:solidFill>
                  <a:srgbClr val="1D1C1D"/>
                </a:solidFill>
                <a:latin typeface="Lato"/>
                <a:ea typeface="Lato"/>
                <a:cs typeface="Lato"/>
                <a:sym typeface="Lato"/>
              </a:rPr>
              <a:t>collaboration through task-driven </a:t>
            </a:r>
            <a:endParaRPr lang="en-US" sz="1800" dirty="0">
              <a:solidFill>
                <a:srgbClr val="1D1C1D"/>
              </a:solidFill>
              <a:latin typeface="Lato"/>
              <a:ea typeface="Lato"/>
              <a:cs typeface="Lato"/>
              <a:sym typeface="Lato"/>
            </a:endParaRPr>
          </a:p>
          <a:p>
            <a:pPr>
              <a:buSzPts val="1800"/>
            </a:pPr>
            <a:r>
              <a:rPr lang="en-US" sz="1800" b="0" i="0" u="none" strike="noStrike" cap="none" dirty="0">
                <a:solidFill>
                  <a:srgbClr val="1D1C1D"/>
                </a:solidFill>
                <a:latin typeface="Lato"/>
                <a:ea typeface="Lato"/>
                <a:cs typeface="Lato"/>
                <a:sym typeface="Lato"/>
              </a:rPr>
              <a:t>automation and people-based </a:t>
            </a:r>
            <a:endParaRPr lang="en-US" sz="1800" dirty="0">
              <a:solidFill>
                <a:srgbClr val="1D1C1D"/>
              </a:solidFill>
              <a:latin typeface="Lato"/>
              <a:ea typeface="Lato"/>
              <a:cs typeface="Lato"/>
            </a:endParaRPr>
          </a:p>
          <a:p>
            <a:pPr>
              <a:buSzPts val="1800"/>
            </a:pPr>
            <a:r>
              <a:rPr lang="en-US" sz="1800" b="0" i="0" u="none" strike="noStrike" cap="none" dirty="0">
                <a:solidFill>
                  <a:srgbClr val="1D1C1D"/>
                </a:solidFill>
                <a:latin typeface="Lato"/>
                <a:ea typeface="Lato"/>
                <a:cs typeface="Lato"/>
                <a:sym typeface="Lato"/>
              </a:rPr>
              <a:t>workflows. </a:t>
            </a:r>
            <a:endParaRPr lang="en-US" sz="1800" b="0" i="0" u="none" strike="noStrike" cap="none" dirty="0">
              <a:solidFill>
                <a:srgbClr val="1D1C1D"/>
              </a:solidFill>
              <a:latin typeface="Lato"/>
              <a:ea typeface="Lato"/>
              <a:cs typeface="Lato"/>
            </a:endParaRPr>
          </a:p>
        </p:txBody>
      </p:sp>
      <p:sp>
        <p:nvSpPr>
          <p:cNvPr id="98" name="Google Shape;98;p4"/>
          <p:cNvSpPr/>
          <p:nvPr/>
        </p:nvSpPr>
        <p:spPr>
          <a:xfrm>
            <a:off x="134685" y="2797949"/>
            <a:ext cx="11385802" cy="878187"/>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pic>
        <p:nvPicPr>
          <p:cNvPr id="99" name="Google Shape;99;p4"/>
          <p:cNvPicPr preferRelativeResize="0"/>
          <p:nvPr/>
        </p:nvPicPr>
        <p:blipFill rotWithShape="1">
          <a:blip r:embed="rId3">
            <a:alphaModFix/>
          </a:blip>
          <a:srcRect/>
          <a:stretch/>
        </p:blipFill>
        <p:spPr>
          <a:xfrm>
            <a:off x="3344969" y="1504846"/>
            <a:ext cx="4452441" cy="3477278"/>
          </a:xfrm>
          <a:prstGeom prst="rect">
            <a:avLst/>
          </a:prstGeom>
          <a:noFill/>
          <a:ln>
            <a:noFill/>
          </a:ln>
        </p:spPr>
      </p:pic>
      <p:sp>
        <p:nvSpPr>
          <p:cNvPr id="3" name="TextBox 2">
            <a:extLst>
              <a:ext uri="{FF2B5EF4-FFF2-40B4-BE49-F238E27FC236}">
                <a16:creationId xmlns:a16="http://schemas.microsoft.com/office/drawing/2014/main" id="{E3AA8652-6A64-3F74-1CCB-43B106594F4B}"/>
              </a:ext>
            </a:extLst>
          </p:cNvPr>
          <p:cNvSpPr txBox="1"/>
          <p:nvPr/>
        </p:nvSpPr>
        <p:spPr>
          <a:xfrm>
            <a:off x="2630654" y="4518624"/>
            <a:ext cx="89685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1D1C1D"/>
                </a:solidFill>
                <a:latin typeface="Lato"/>
              </a:rPr>
              <a:t>                         The Dispatcher Stratus Platform is                          designed for anytime/anywhere access                       to support the new hybrid work environment.                      Dispatcher Stratus will provide </a:t>
            </a:r>
            <a:r>
              <a:rPr lang="en-US" sz="1800" b="1" dirty="0">
                <a:solidFill>
                  <a:schemeClr val="accent1"/>
                </a:solidFill>
                <a:latin typeface="Lato"/>
              </a:rPr>
              <a:t>secure, scalable, flexible, and reliable solutions</a:t>
            </a:r>
            <a:r>
              <a:rPr lang="en-US" sz="1800" dirty="0">
                <a:solidFill>
                  <a:srgbClr val="1D1C1D"/>
                </a:solidFill>
                <a:latin typeface="Lato"/>
              </a:rPr>
              <a:t> for customers that make it smarter and easier to work, while eliminating reliance on IT infrastructure and reducing costs.</a:t>
            </a:r>
            <a:r>
              <a:rPr lang="en-US" sz="1800" dirty="0">
                <a:latin typeface="Lato"/>
                <a:ea typeface="Lato"/>
                <a:cs typeface="Lato"/>
              </a:rPr>
              <a:t>​</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2a550cfbb5b_0_1500"/>
          <p:cNvPicPr preferRelativeResize="0"/>
          <p:nvPr/>
        </p:nvPicPr>
        <p:blipFill rotWithShape="1">
          <a:blip r:embed="rId3">
            <a:alphaModFix/>
          </a:blip>
          <a:srcRect l="16792" t="-257" r="18913" b="6483"/>
          <a:stretch>
            <a:fillRect/>
          </a:stretch>
        </p:blipFill>
        <p:spPr>
          <a:xfrm>
            <a:off x="7726618" y="229599"/>
            <a:ext cx="3542169" cy="6016688"/>
          </a:xfrm>
          <a:prstGeom prst="rect">
            <a:avLst/>
          </a:prstGeom>
          <a:noFill/>
          <a:ln>
            <a:noFill/>
          </a:ln>
        </p:spPr>
      </p:pic>
      <p:sp>
        <p:nvSpPr>
          <p:cNvPr id="107" name="Google Shape;107;g2a550cfbb5b_0_1500"/>
          <p:cNvSpPr txBox="1"/>
          <p:nvPr/>
        </p:nvSpPr>
        <p:spPr>
          <a:xfrm>
            <a:off x="270471" y="0"/>
            <a:ext cx="8722800" cy="695700"/>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Arial"/>
                <a:ea typeface="Arial"/>
                <a:cs typeface="Arial"/>
                <a:sym typeface="Arial"/>
              </a:rPr>
              <a:t>Dispatcher Stratus V</a:t>
            </a:r>
            <a:r>
              <a:rPr lang="en-US" sz="2800">
                <a:solidFill>
                  <a:schemeClr val="accent1"/>
                </a:solidFill>
              </a:rPr>
              <a:t>alue Proposition</a:t>
            </a:r>
            <a:endParaRPr sz="1400" b="0" i="0" u="none" strike="noStrike" cap="none">
              <a:solidFill>
                <a:srgbClr val="000000"/>
              </a:solidFill>
              <a:latin typeface="Arial"/>
              <a:ea typeface="Arial"/>
              <a:cs typeface="Arial"/>
              <a:sym typeface="Arial"/>
            </a:endParaRPr>
          </a:p>
        </p:txBody>
      </p:sp>
      <p:sp>
        <p:nvSpPr>
          <p:cNvPr id="108" name="Google Shape;108;g2a550cfbb5b_0_1500"/>
          <p:cNvSpPr txBox="1"/>
          <p:nvPr/>
        </p:nvSpPr>
        <p:spPr>
          <a:xfrm>
            <a:off x="268641" y="890900"/>
            <a:ext cx="7468710" cy="4831200"/>
          </a:xfrm>
          <a:prstGeom prst="rect">
            <a:avLst/>
          </a:prstGeom>
          <a:noFill/>
          <a:ln>
            <a:noFill/>
          </a:ln>
        </p:spPr>
        <p:txBody>
          <a:bodyPr spcFirstLastPara="1" wrap="square" lIns="0" tIns="0" rIns="0" bIns="0" anchor="t" anchorCtr="0">
            <a:noAutofit/>
          </a:bodyPr>
          <a:lstStyle/>
          <a:p>
            <a:pPr marL="514350" lvl="0" indent="-323850" algn="l" rtl="0">
              <a:lnSpc>
                <a:spcPct val="110000"/>
              </a:lnSpc>
              <a:spcBef>
                <a:spcPts val="1260"/>
              </a:spcBef>
              <a:spcAft>
                <a:spcPts val="0"/>
              </a:spcAft>
              <a:buClr>
                <a:srgbClr val="0062C2"/>
              </a:buClr>
              <a:buSzPts val="1500"/>
              <a:buFont typeface="Verdana"/>
              <a:buChar char="•"/>
            </a:pPr>
            <a:r>
              <a:rPr lang="en-US" sz="1600" dirty="0">
                <a:solidFill>
                  <a:srgbClr val="000000"/>
                </a:solidFill>
                <a:latin typeface="Verdana"/>
                <a:ea typeface="Verdana"/>
                <a:cs typeface="Verdana"/>
                <a:sym typeface="Verdana"/>
              </a:rPr>
              <a:t>True-cloud </a:t>
            </a:r>
            <a:r>
              <a:rPr lang="en-US" sz="1600" b="1" dirty="0">
                <a:solidFill>
                  <a:schemeClr val="accent1"/>
                </a:solidFill>
                <a:latin typeface="Verdana"/>
                <a:ea typeface="Verdana"/>
                <a:cs typeface="Verdana"/>
                <a:sym typeface="Verdana"/>
              </a:rPr>
              <a:t>advanced workflow automation</a:t>
            </a:r>
            <a:r>
              <a:rPr lang="en-US" sz="1600" b="1" dirty="0">
                <a:solidFill>
                  <a:srgbClr val="826FB0"/>
                </a:solidFill>
                <a:latin typeface="Verdana"/>
                <a:ea typeface="Verdana"/>
                <a:cs typeface="Verdana"/>
                <a:sym typeface="Verdana"/>
              </a:rPr>
              <a:t> </a:t>
            </a:r>
            <a:r>
              <a:rPr lang="en-US" sz="1600" dirty="0">
                <a:solidFill>
                  <a:srgbClr val="000000"/>
                </a:solidFill>
                <a:latin typeface="Verdana"/>
                <a:ea typeface="Verdana"/>
                <a:cs typeface="Verdana"/>
                <a:sym typeface="Verdana"/>
              </a:rPr>
              <a:t>-</a:t>
            </a:r>
            <a:r>
              <a:rPr lang="en-US" sz="1600" b="1" dirty="0">
                <a:solidFill>
                  <a:srgbClr val="000000"/>
                </a:solidFill>
                <a:latin typeface="Verdana"/>
                <a:ea typeface="Verdana"/>
                <a:cs typeface="Verdana"/>
                <a:sym typeface="Verdana"/>
              </a:rPr>
              <a:t> </a:t>
            </a:r>
            <a:r>
              <a:rPr lang="en-US" sz="1600" dirty="0">
                <a:solidFill>
                  <a:srgbClr val="000000"/>
                </a:solidFill>
                <a:latin typeface="Verdana"/>
                <a:ea typeface="Verdana"/>
                <a:cs typeface="Verdana"/>
                <a:sym typeface="Verdana"/>
              </a:rPr>
              <a:t>no on-premise infrastructure required.</a:t>
            </a:r>
            <a:endParaRPr sz="1600" dirty="0">
              <a:solidFill>
                <a:srgbClr val="000000"/>
              </a:solidFill>
              <a:latin typeface="Verdana"/>
              <a:ea typeface="Verdana"/>
              <a:cs typeface="Verdana"/>
              <a:sym typeface="Verdana"/>
            </a:endParaRPr>
          </a:p>
          <a:p>
            <a:pPr marL="514350" lvl="0" indent="-323850" algn="l" rtl="0">
              <a:lnSpc>
                <a:spcPct val="110000"/>
              </a:lnSpc>
              <a:spcBef>
                <a:spcPts val="1260"/>
              </a:spcBef>
              <a:spcAft>
                <a:spcPts val="0"/>
              </a:spcAft>
              <a:buClr>
                <a:srgbClr val="0062C2"/>
              </a:buClr>
              <a:buSzPts val="1500"/>
              <a:buFont typeface="Verdana"/>
              <a:buChar char="•"/>
            </a:pPr>
            <a:r>
              <a:rPr lang="en-US" sz="1600" dirty="0">
                <a:solidFill>
                  <a:srgbClr val="000000"/>
                </a:solidFill>
                <a:latin typeface="Verdana"/>
                <a:ea typeface="Verdana"/>
                <a:cs typeface="Verdana"/>
                <a:sym typeface="Verdana"/>
              </a:rPr>
              <a:t>Capture paper-based</a:t>
            </a:r>
            <a:r>
              <a:rPr lang="en-US" sz="1600" b="1" dirty="0">
                <a:solidFill>
                  <a:schemeClr val="accent1"/>
                </a:solidFill>
                <a:latin typeface="Verdana"/>
                <a:ea typeface="Verdana"/>
                <a:cs typeface="Verdana"/>
                <a:sym typeface="Verdana"/>
              </a:rPr>
              <a:t> </a:t>
            </a:r>
            <a:r>
              <a:rPr lang="en-US" sz="1600" dirty="0">
                <a:solidFill>
                  <a:schemeClr val="tx1"/>
                </a:solidFill>
                <a:latin typeface="Verdana"/>
                <a:ea typeface="Verdana"/>
                <a:cs typeface="Verdana"/>
                <a:sym typeface="Verdana"/>
              </a:rPr>
              <a:t>and </a:t>
            </a:r>
            <a:r>
              <a:rPr lang="en-US" sz="1600" b="1" dirty="0">
                <a:solidFill>
                  <a:schemeClr val="accent1"/>
                </a:solidFill>
                <a:latin typeface="Verdana"/>
                <a:ea typeface="Verdana"/>
                <a:cs typeface="Verdana"/>
                <a:sym typeface="Verdana"/>
              </a:rPr>
              <a:t>electronic documents</a:t>
            </a:r>
            <a:r>
              <a:rPr lang="en-US" sz="1600" b="1" dirty="0">
                <a:solidFill>
                  <a:srgbClr val="000000"/>
                </a:solidFill>
                <a:latin typeface="Verdana"/>
                <a:ea typeface="Verdana"/>
                <a:cs typeface="Verdana"/>
                <a:sym typeface="Verdana"/>
              </a:rPr>
              <a:t> </a:t>
            </a:r>
            <a:r>
              <a:rPr lang="en-US" sz="1600" dirty="0">
                <a:solidFill>
                  <a:srgbClr val="000000"/>
                </a:solidFill>
                <a:latin typeface="Verdana"/>
                <a:ea typeface="Verdana"/>
                <a:cs typeface="Verdana"/>
                <a:sym typeface="Verdana"/>
              </a:rPr>
              <a:t>into any workflow for processing.</a:t>
            </a:r>
            <a:endParaRPr lang="en-US" sz="1600" dirty="0">
              <a:solidFill>
                <a:srgbClr val="000000"/>
              </a:solidFill>
              <a:latin typeface="Verdana"/>
              <a:ea typeface="Verdana"/>
              <a:cs typeface="Verdana"/>
            </a:endParaRPr>
          </a:p>
          <a:p>
            <a:pPr marL="514350" indent="-323850">
              <a:lnSpc>
                <a:spcPct val="110000"/>
              </a:lnSpc>
              <a:spcBef>
                <a:spcPts val="1260"/>
              </a:spcBef>
              <a:buClr>
                <a:srgbClr val="0062C2"/>
              </a:buClr>
              <a:buSzPts val="1500"/>
              <a:buFont typeface="Verdana"/>
              <a:buChar char="•"/>
            </a:pPr>
            <a:r>
              <a:rPr lang="en-US" sz="1600" b="1" dirty="0">
                <a:solidFill>
                  <a:schemeClr val="accent1"/>
                </a:solidFill>
                <a:latin typeface="Verdana"/>
                <a:ea typeface="Verdana"/>
                <a:cs typeface="Verdana"/>
              </a:rPr>
              <a:t>Increase security</a:t>
            </a:r>
            <a:r>
              <a:rPr lang="en-US" sz="1600" dirty="0">
                <a:latin typeface="Verdana"/>
                <a:ea typeface="Verdana"/>
                <a:cs typeface="Verdana"/>
              </a:rPr>
              <a:t> throughout document processing</a:t>
            </a:r>
          </a:p>
          <a:p>
            <a:pPr marL="514350" lvl="0" indent="-323850" algn="l" rtl="0">
              <a:lnSpc>
                <a:spcPct val="110000"/>
              </a:lnSpc>
              <a:spcBef>
                <a:spcPts val="1260"/>
              </a:spcBef>
              <a:spcAft>
                <a:spcPts val="0"/>
              </a:spcAft>
              <a:buClr>
                <a:srgbClr val="0062C2"/>
              </a:buClr>
              <a:buSzPts val="1500"/>
              <a:buFont typeface="Verdana"/>
              <a:buChar char="•"/>
            </a:pPr>
            <a:r>
              <a:rPr lang="en-US" sz="1600" dirty="0">
                <a:solidFill>
                  <a:srgbClr val="000000"/>
                </a:solidFill>
                <a:latin typeface="Verdana"/>
                <a:ea typeface="Verdana"/>
                <a:cs typeface="Verdana"/>
                <a:sym typeface="Verdana"/>
              </a:rPr>
              <a:t>Quickly and easily monitor workflow progress and </a:t>
            </a:r>
            <a:r>
              <a:rPr lang="en-US" sz="1600" b="1" dirty="0">
                <a:solidFill>
                  <a:schemeClr val="accent1"/>
                </a:solidFill>
                <a:latin typeface="Verdana"/>
                <a:ea typeface="Verdana"/>
                <a:cs typeface="Verdana"/>
                <a:sym typeface="Verdana"/>
              </a:rPr>
              <a:t>ongoing tasks</a:t>
            </a:r>
            <a:r>
              <a:rPr lang="en-US" sz="1600" dirty="0">
                <a:solidFill>
                  <a:srgbClr val="000000"/>
                </a:solidFill>
                <a:latin typeface="Verdana"/>
                <a:ea typeface="Verdana"/>
                <a:cs typeface="Verdana"/>
                <a:sym typeface="Verdana"/>
              </a:rPr>
              <a:t>.</a:t>
            </a:r>
            <a:endParaRPr sz="1600" dirty="0">
              <a:solidFill>
                <a:srgbClr val="000000"/>
              </a:solidFill>
              <a:latin typeface="Verdana"/>
              <a:ea typeface="Verdana"/>
              <a:cs typeface="Verdana"/>
              <a:sym typeface="Verdana"/>
            </a:endParaRPr>
          </a:p>
          <a:p>
            <a:pPr marL="514350" lvl="0" indent="-323850" algn="l" rtl="0">
              <a:lnSpc>
                <a:spcPct val="110000"/>
              </a:lnSpc>
              <a:spcBef>
                <a:spcPts val="1260"/>
              </a:spcBef>
              <a:spcAft>
                <a:spcPts val="0"/>
              </a:spcAft>
              <a:buClr>
                <a:srgbClr val="0062C2"/>
              </a:buClr>
              <a:buSzPts val="1500"/>
              <a:buFont typeface="Verdana"/>
              <a:buChar char="•"/>
            </a:pPr>
            <a:r>
              <a:rPr lang="en-US" sz="1600" dirty="0">
                <a:solidFill>
                  <a:srgbClr val="000000"/>
                </a:solidFill>
                <a:latin typeface="Verdana"/>
                <a:ea typeface="Verdana"/>
                <a:cs typeface="Verdana"/>
                <a:sym typeface="Verdana"/>
              </a:rPr>
              <a:t>Streamline</a:t>
            </a:r>
            <a:r>
              <a:rPr lang="en-US" sz="1600" b="1" dirty="0">
                <a:solidFill>
                  <a:schemeClr val="accent1"/>
                </a:solidFill>
                <a:latin typeface="Verdana"/>
                <a:ea typeface="Verdana"/>
                <a:cs typeface="Verdana"/>
                <a:sym typeface="Verdana"/>
              </a:rPr>
              <a:t> document verification and approval </a:t>
            </a:r>
            <a:br>
              <a:rPr lang="en-US" sz="1600" b="1" dirty="0">
                <a:latin typeface="Verdana"/>
                <a:ea typeface="Verdana"/>
                <a:cs typeface="Verdana"/>
              </a:rPr>
            </a:br>
            <a:r>
              <a:rPr lang="en-US" sz="1600" b="1" dirty="0">
                <a:solidFill>
                  <a:schemeClr val="accent1"/>
                </a:solidFill>
                <a:latin typeface="Verdana"/>
                <a:ea typeface="Verdana"/>
                <a:cs typeface="Verdana"/>
                <a:sym typeface="Verdana"/>
              </a:rPr>
              <a:t>workflows </a:t>
            </a:r>
            <a:r>
              <a:rPr lang="en-US" sz="1600" dirty="0">
                <a:solidFill>
                  <a:schemeClr val="dk1"/>
                </a:solidFill>
                <a:latin typeface="Verdana"/>
                <a:ea typeface="Verdana"/>
                <a:cs typeface="Verdana"/>
                <a:sym typeface="Verdana"/>
              </a:rPr>
              <a:t>i</a:t>
            </a:r>
            <a:r>
              <a:rPr lang="en-US" sz="1600" dirty="0">
                <a:solidFill>
                  <a:srgbClr val="000000"/>
                </a:solidFill>
                <a:latin typeface="Verdana"/>
                <a:ea typeface="Verdana"/>
                <a:cs typeface="Verdana"/>
                <a:sym typeface="Verdana"/>
              </a:rPr>
              <a:t>n a single web-based interface.</a:t>
            </a:r>
            <a:endParaRPr sz="1600" dirty="0">
              <a:solidFill>
                <a:srgbClr val="000000"/>
              </a:solidFill>
              <a:latin typeface="Verdana"/>
              <a:ea typeface="Verdana"/>
              <a:cs typeface="Verdana"/>
              <a:sym typeface="Verdana"/>
            </a:endParaRPr>
          </a:p>
          <a:p>
            <a:pPr marL="514350" lvl="0" indent="-323850" algn="l" rtl="0">
              <a:lnSpc>
                <a:spcPct val="110000"/>
              </a:lnSpc>
              <a:spcBef>
                <a:spcPts val="1260"/>
              </a:spcBef>
              <a:spcAft>
                <a:spcPts val="0"/>
              </a:spcAft>
              <a:buClr>
                <a:srgbClr val="0062C2"/>
              </a:buClr>
              <a:buSzPts val="1500"/>
              <a:buFont typeface="Verdana"/>
              <a:buChar char="•"/>
            </a:pPr>
            <a:r>
              <a:rPr lang="en-US" sz="1600" b="1" dirty="0">
                <a:solidFill>
                  <a:schemeClr val="accent1"/>
                </a:solidFill>
                <a:latin typeface="Verdana"/>
                <a:ea typeface="Verdana"/>
                <a:cs typeface="Verdana"/>
                <a:sym typeface="Verdana"/>
              </a:rPr>
              <a:t>Digital form creation</a:t>
            </a:r>
            <a:r>
              <a:rPr lang="en-US" sz="1600" dirty="0">
                <a:solidFill>
                  <a:srgbClr val="000000"/>
                </a:solidFill>
                <a:latin typeface="Verdana"/>
                <a:ea typeface="Verdana"/>
                <a:cs typeface="Verdana"/>
                <a:sym typeface="Verdana"/>
              </a:rPr>
              <a:t> and management for document generation and capture.</a:t>
            </a:r>
            <a:endParaRPr sz="1600" dirty="0">
              <a:latin typeface="Verdana"/>
              <a:ea typeface="Verdana"/>
              <a:cs typeface="Verdana"/>
              <a:sym typeface="Verdana"/>
            </a:endParaRPr>
          </a:p>
          <a:p>
            <a:pPr marL="514350" indent="-323850">
              <a:lnSpc>
                <a:spcPct val="110000"/>
              </a:lnSpc>
              <a:spcBef>
                <a:spcPts val="1260"/>
              </a:spcBef>
              <a:buClr>
                <a:srgbClr val="0062C2"/>
              </a:buClr>
              <a:buSzPts val="1500"/>
              <a:buFont typeface="Verdana"/>
              <a:buChar char="•"/>
            </a:pPr>
            <a:r>
              <a:rPr lang="en-US" sz="1600" dirty="0">
                <a:solidFill>
                  <a:schemeClr val="tx1"/>
                </a:solidFill>
                <a:latin typeface="Verdana"/>
                <a:ea typeface="Verdana"/>
                <a:cs typeface="Verdana"/>
                <a:sym typeface="Verdana"/>
              </a:rPr>
              <a:t>Engage employees with</a:t>
            </a:r>
            <a:r>
              <a:rPr lang="en-US" sz="1600" b="1" dirty="0">
                <a:solidFill>
                  <a:srgbClr val="0062C2"/>
                </a:solidFill>
                <a:latin typeface="Verdana"/>
                <a:ea typeface="Verdana"/>
                <a:cs typeface="Verdana"/>
                <a:sym typeface="Verdana"/>
              </a:rPr>
              <a:t> </a:t>
            </a:r>
            <a:r>
              <a:rPr lang="en-US" sz="1600" b="1" dirty="0">
                <a:solidFill>
                  <a:schemeClr val="accent1"/>
                </a:solidFill>
                <a:latin typeface="Verdana"/>
                <a:ea typeface="Verdana"/>
                <a:cs typeface="Verdana"/>
                <a:sym typeface="Verdana"/>
              </a:rPr>
              <a:t>People-Based Workflows!</a:t>
            </a:r>
            <a:endParaRPr sz="1600" b="1" dirty="0">
              <a:solidFill>
                <a:schemeClr val="accent1"/>
              </a:solidFill>
              <a:latin typeface="Verdana"/>
              <a:ea typeface="Verdana"/>
              <a:cs typeface="Verdana"/>
              <a:sym typeface="Verdana"/>
            </a:endParaRPr>
          </a:p>
          <a:p>
            <a:pPr marL="514350" lvl="0" indent="-323850" algn="l" rtl="0">
              <a:lnSpc>
                <a:spcPct val="110000"/>
              </a:lnSpc>
              <a:spcBef>
                <a:spcPts val="1260"/>
              </a:spcBef>
              <a:spcAft>
                <a:spcPts val="0"/>
              </a:spcAft>
              <a:buClr>
                <a:srgbClr val="0062C2"/>
              </a:buClr>
              <a:buSzPts val="1500"/>
              <a:buFont typeface="Verdana"/>
              <a:buChar char="•"/>
            </a:pPr>
            <a:r>
              <a:rPr lang="en-US" sz="1600" b="1" dirty="0">
                <a:solidFill>
                  <a:schemeClr val="accent1"/>
                </a:solidFill>
                <a:latin typeface="Verdana"/>
                <a:ea typeface="Verdana"/>
                <a:cs typeface="Verdana"/>
                <a:sym typeface="Verdana"/>
              </a:rPr>
              <a:t>Powerful integrations </a:t>
            </a:r>
            <a:r>
              <a:rPr lang="en-US" sz="1600" dirty="0">
                <a:solidFill>
                  <a:schemeClr val="dk1"/>
                </a:solidFill>
                <a:latin typeface="Verdana"/>
                <a:ea typeface="Verdana"/>
                <a:cs typeface="Verdana"/>
                <a:sym typeface="Verdana"/>
              </a:rPr>
              <a:t>to automatically process and route documents and data.</a:t>
            </a:r>
            <a:endParaRPr sz="1600" dirty="0">
              <a:solidFill>
                <a:schemeClr val="dk1"/>
              </a:solidFill>
              <a:latin typeface="Verdana"/>
              <a:ea typeface="Verdana"/>
              <a:cs typeface="Verdana"/>
              <a:sym typeface="Verdana"/>
            </a:endParaRPr>
          </a:p>
          <a:p>
            <a:pPr marL="514350" indent="-323850">
              <a:lnSpc>
                <a:spcPct val="110000"/>
              </a:lnSpc>
              <a:spcBef>
                <a:spcPts val="1260"/>
              </a:spcBef>
              <a:buClr>
                <a:srgbClr val="0062C2"/>
              </a:buClr>
              <a:buSzPts val="1500"/>
              <a:buFont typeface="Verdana"/>
              <a:buChar char="•"/>
            </a:pPr>
            <a:r>
              <a:rPr lang="en-US" sz="1600" b="1" dirty="0">
                <a:solidFill>
                  <a:schemeClr val="accent1"/>
                </a:solidFill>
                <a:latin typeface="Verdana"/>
                <a:ea typeface="Verdana"/>
                <a:cs typeface="Verdana"/>
                <a:sym typeface="Verdana"/>
              </a:rPr>
              <a:t>Proactively monitor</a:t>
            </a:r>
            <a:r>
              <a:rPr lang="en-US" sz="1600" dirty="0">
                <a:latin typeface="Verdana"/>
                <a:ea typeface="Verdana"/>
                <a:cs typeface="Verdana"/>
                <a:sym typeface="Verdana"/>
              </a:rPr>
              <a:t> customer activity, health, and status through Tenant Management.</a:t>
            </a:r>
            <a:endParaRPr lang="en-US" sz="1600">
              <a:latin typeface="Verdana"/>
              <a:ea typeface="Verdana"/>
              <a:cs typeface="Verdana"/>
            </a:endParaRPr>
          </a:p>
          <a:p>
            <a:pPr marL="0" lvl="0" indent="0" algn="l" rtl="0">
              <a:lnSpc>
                <a:spcPct val="110000"/>
              </a:lnSpc>
              <a:spcBef>
                <a:spcPts val="1260"/>
              </a:spcBef>
              <a:spcAft>
                <a:spcPts val="0"/>
              </a:spcAft>
              <a:buNone/>
            </a:pPr>
            <a:endParaRPr sz="1600">
              <a:solidFill>
                <a:schemeClr val="accent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2ceafa5deed_0_196"/>
          <p:cNvSpPr/>
          <p:nvPr/>
        </p:nvSpPr>
        <p:spPr>
          <a:xfrm>
            <a:off x="7995001" y="836575"/>
            <a:ext cx="2993700" cy="513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g2ceafa5deed_0_196"/>
          <p:cNvSpPr/>
          <p:nvPr/>
        </p:nvSpPr>
        <p:spPr>
          <a:xfrm>
            <a:off x="4298200" y="836575"/>
            <a:ext cx="2993700" cy="5134500"/>
          </a:xfrm>
          <a:prstGeom prst="roundRect">
            <a:avLst>
              <a:gd name="adj" fmla="val 16667"/>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g2ceafa5deed_0_196"/>
          <p:cNvSpPr/>
          <p:nvPr/>
        </p:nvSpPr>
        <p:spPr>
          <a:xfrm>
            <a:off x="558787" y="838642"/>
            <a:ext cx="2993700" cy="5134500"/>
          </a:xfrm>
          <a:prstGeom prst="roundRect">
            <a:avLst>
              <a:gd name="adj" fmla="val 16667"/>
            </a:avLst>
          </a:prstGeom>
          <a:solidFill>
            <a:srgbClr val="47A3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 name="Google Shape;118;g2ceafa5deed_0_196"/>
          <p:cNvSpPr txBox="1"/>
          <p:nvPr/>
        </p:nvSpPr>
        <p:spPr>
          <a:xfrm>
            <a:off x="270471" y="0"/>
            <a:ext cx="8722800" cy="695700"/>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accent1"/>
                </a:solidFill>
              </a:rPr>
              <a:t>3 Types of Automation with Dispatcher Stratus</a:t>
            </a:r>
            <a:endParaRPr sz="1400" b="0" i="0" u="none" strike="noStrike" cap="none">
              <a:solidFill>
                <a:srgbClr val="000000"/>
              </a:solidFill>
              <a:latin typeface="Arial"/>
              <a:ea typeface="Arial"/>
              <a:cs typeface="Arial"/>
              <a:sym typeface="Arial"/>
            </a:endParaRPr>
          </a:p>
        </p:txBody>
      </p:sp>
      <p:sp>
        <p:nvSpPr>
          <p:cNvPr id="120" name="Google Shape;120;g2ceafa5deed_0_196"/>
          <p:cNvSpPr txBox="1"/>
          <p:nvPr/>
        </p:nvSpPr>
        <p:spPr>
          <a:xfrm>
            <a:off x="4479225" y="983575"/>
            <a:ext cx="2625300" cy="4840500"/>
          </a:xfrm>
          <a:prstGeom prst="rect">
            <a:avLst/>
          </a:prstGeom>
          <a:solidFill>
            <a:srgbClr val="C27BA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5000">
                <a:solidFill>
                  <a:schemeClr val="lt1"/>
                </a:solidFill>
              </a:rPr>
              <a:t>2</a:t>
            </a:r>
            <a:endParaRPr sz="20000">
              <a:solidFill>
                <a:schemeClr val="lt1"/>
              </a:solidFill>
            </a:endParaRPr>
          </a:p>
        </p:txBody>
      </p:sp>
      <p:sp>
        <p:nvSpPr>
          <p:cNvPr id="123" name="Google Shape;123;g2ceafa5deed_0_196"/>
          <p:cNvSpPr txBox="1"/>
          <p:nvPr/>
        </p:nvSpPr>
        <p:spPr>
          <a:xfrm>
            <a:off x="4294733" y="4438475"/>
            <a:ext cx="3027501" cy="126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400" b="1">
                <a:solidFill>
                  <a:schemeClr val="dk1"/>
                </a:solidFill>
              </a:rPr>
              <a:t>People-Based Workflows w/ Automation</a:t>
            </a:r>
            <a:endParaRPr sz="2400" b="1">
              <a:solidFill>
                <a:schemeClr val="dk1"/>
              </a:solidFill>
            </a:endParaRPr>
          </a:p>
        </p:txBody>
      </p:sp>
      <p:sp>
        <p:nvSpPr>
          <p:cNvPr id="3" name="Google Shape;120;g2ceafa5deed_0_196">
            <a:extLst>
              <a:ext uri="{FF2B5EF4-FFF2-40B4-BE49-F238E27FC236}">
                <a16:creationId xmlns:a16="http://schemas.microsoft.com/office/drawing/2014/main" id="{4BFB11BB-801B-956E-847E-464BF40A7761}"/>
              </a:ext>
            </a:extLst>
          </p:cNvPr>
          <p:cNvSpPr txBox="1"/>
          <p:nvPr/>
        </p:nvSpPr>
        <p:spPr>
          <a:xfrm>
            <a:off x="8180524" y="992064"/>
            <a:ext cx="2625300" cy="4840500"/>
          </a:xfrm>
          <a:prstGeom prst="rect">
            <a:avLst/>
          </a:prstGeom>
          <a:solidFill>
            <a:schemeClr val="accent6"/>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5000" dirty="0">
                <a:solidFill>
                  <a:schemeClr val="lt1"/>
                </a:solidFill>
              </a:rPr>
              <a:t>3</a:t>
            </a:r>
          </a:p>
        </p:txBody>
      </p:sp>
      <p:sp>
        <p:nvSpPr>
          <p:cNvPr id="124" name="Google Shape;124;g2ceafa5deed_0_196"/>
          <p:cNvSpPr txBox="1"/>
          <p:nvPr/>
        </p:nvSpPr>
        <p:spPr>
          <a:xfrm>
            <a:off x="7995175" y="4603025"/>
            <a:ext cx="2959534" cy="93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400" b="1">
                <a:solidFill>
                  <a:schemeClr val="dk1"/>
                </a:solidFill>
              </a:rPr>
              <a:t>People-Based Workflows</a:t>
            </a:r>
            <a:endParaRPr sz="2400" b="1">
              <a:solidFill>
                <a:schemeClr val="dk1"/>
              </a:solidFill>
            </a:endParaRPr>
          </a:p>
        </p:txBody>
      </p:sp>
      <p:sp>
        <p:nvSpPr>
          <p:cNvPr id="2" name="Google Shape;120;g2ceafa5deed_0_196">
            <a:extLst>
              <a:ext uri="{FF2B5EF4-FFF2-40B4-BE49-F238E27FC236}">
                <a16:creationId xmlns:a16="http://schemas.microsoft.com/office/drawing/2014/main" id="{B0570035-7CD5-0614-CE75-93BBDA5B6675}"/>
              </a:ext>
            </a:extLst>
          </p:cNvPr>
          <p:cNvSpPr txBox="1"/>
          <p:nvPr/>
        </p:nvSpPr>
        <p:spPr>
          <a:xfrm>
            <a:off x="728379" y="992063"/>
            <a:ext cx="2625300" cy="4840500"/>
          </a:xfrm>
          <a:prstGeom prst="rect">
            <a:avLst/>
          </a:prstGeom>
          <a:solidFill>
            <a:schemeClr val="accent1">
              <a:lumMod val="60000"/>
              <a:lumOff val="40000"/>
            </a:scheme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5000" dirty="0">
                <a:solidFill>
                  <a:schemeClr val="lt1"/>
                </a:solidFill>
              </a:rPr>
              <a:t>1</a:t>
            </a:r>
            <a:endParaRPr sz="20000" dirty="0">
              <a:solidFill>
                <a:schemeClr val="lt1"/>
              </a:solidFill>
            </a:endParaRPr>
          </a:p>
        </p:txBody>
      </p:sp>
      <p:sp>
        <p:nvSpPr>
          <p:cNvPr id="122" name="Google Shape;122;g2ceafa5deed_0_196"/>
          <p:cNvSpPr txBox="1"/>
          <p:nvPr/>
        </p:nvSpPr>
        <p:spPr>
          <a:xfrm>
            <a:off x="526323" y="4603025"/>
            <a:ext cx="3027502" cy="9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dk1"/>
                </a:solidFill>
              </a:rPr>
              <a:t>Fully Automated Workflows</a:t>
            </a:r>
            <a:endParaRPr sz="2400" b="1">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2ca321ca8bb_0_146"/>
          <p:cNvSpPr/>
          <p:nvPr/>
        </p:nvSpPr>
        <p:spPr>
          <a:xfrm>
            <a:off x="8142725" y="0"/>
            <a:ext cx="2244300" cy="6483300"/>
          </a:xfrm>
          <a:prstGeom prst="rect">
            <a:avLst/>
          </a:prstGeom>
          <a:solidFill>
            <a:srgbClr val="8E7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a:solidFill>
                <a:schemeClr val="lt1"/>
              </a:solidFill>
            </a:endParaRPr>
          </a:p>
        </p:txBody>
      </p:sp>
      <p:grpSp>
        <p:nvGrpSpPr>
          <p:cNvPr id="132" name="Google Shape;132;g2ca321ca8bb_0_146"/>
          <p:cNvGrpSpPr/>
          <p:nvPr/>
        </p:nvGrpSpPr>
        <p:grpSpPr>
          <a:xfrm>
            <a:off x="8145417" y="4324657"/>
            <a:ext cx="2371538" cy="1589454"/>
            <a:chOff x="5990324" y="2623306"/>
            <a:chExt cx="2903450" cy="1960837"/>
          </a:xfrm>
        </p:grpSpPr>
        <p:pic>
          <p:nvPicPr>
            <p:cNvPr id="133" name="Google Shape;133;g2ca321ca8bb_0_146"/>
            <p:cNvPicPr preferRelativeResize="0"/>
            <p:nvPr/>
          </p:nvPicPr>
          <p:blipFill rotWithShape="1">
            <a:blip r:embed="rId3">
              <a:alphaModFix/>
            </a:blip>
            <a:srcRect/>
            <a:stretch/>
          </p:blipFill>
          <p:spPr>
            <a:xfrm>
              <a:off x="5990324" y="2623306"/>
              <a:ext cx="2903450" cy="1960837"/>
            </a:xfrm>
            <a:prstGeom prst="rect">
              <a:avLst/>
            </a:prstGeom>
            <a:noFill/>
            <a:ln>
              <a:noFill/>
            </a:ln>
          </p:spPr>
        </p:pic>
        <p:pic>
          <p:nvPicPr>
            <p:cNvPr id="134" name="Google Shape;134;g2ca321ca8bb_0_146"/>
            <p:cNvPicPr preferRelativeResize="0"/>
            <p:nvPr/>
          </p:nvPicPr>
          <p:blipFill rotWithShape="1">
            <a:blip r:embed="rId4">
              <a:alphaModFix/>
            </a:blip>
            <a:srcRect/>
            <a:stretch/>
          </p:blipFill>
          <p:spPr>
            <a:xfrm>
              <a:off x="6491525" y="2747025"/>
              <a:ext cx="1900848" cy="1246274"/>
            </a:xfrm>
            <a:prstGeom prst="rect">
              <a:avLst/>
            </a:prstGeom>
            <a:noFill/>
            <a:ln>
              <a:noFill/>
            </a:ln>
          </p:spPr>
        </p:pic>
      </p:grpSp>
      <p:sp>
        <p:nvSpPr>
          <p:cNvPr id="135" name="Google Shape;135;g2ca321ca8bb_0_146"/>
          <p:cNvSpPr txBox="1"/>
          <p:nvPr/>
        </p:nvSpPr>
        <p:spPr>
          <a:xfrm>
            <a:off x="339647" y="20723"/>
            <a:ext cx="8722800" cy="695700"/>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Arial"/>
                <a:ea typeface="Arial"/>
                <a:cs typeface="Arial"/>
                <a:sym typeface="Arial"/>
              </a:rPr>
              <a:t>Automated Workflows</a:t>
            </a:r>
            <a:endParaRPr sz="2800" b="1" i="0" u="none" strike="noStrike" cap="none">
              <a:solidFill>
                <a:srgbClr val="000000"/>
              </a:solidFill>
              <a:latin typeface="Arial"/>
              <a:ea typeface="Arial"/>
              <a:cs typeface="Arial"/>
              <a:sym typeface="Arial"/>
            </a:endParaRPr>
          </a:p>
        </p:txBody>
      </p:sp>
      <p:pic>
        <p:nvPicPr>
          <p:cNvPr id="136" name="Google Shape;136;g2ca321ca8bb_0_146" descr="D:\Presentations\phoenix\px_process_convert_pdf.png"/>
          <p:cNvPicPr preferRelativeResize="0"/>
          <p:nvPr/>
        </p:nvPicPr>
        <p:blipFill rotWithShape="1">
          <a:blip r:embed="rId5">
            <a:alphaModFix/>
          </a:blip>
          <a:srcRect/>
          <a:stretch/>
        </p:blipFill>
        <p:spPr>
          <a:xfrm>
            <a:off x="5235338" y="4971002"/>
            <a:ext cx="950885" cy="812192"/>
          </a:xfrm>
          <a:prstGeom prst="rect">
            <a:avLst/>
          </a:prstGeom>
          <a:noFill/>
          <a:ln>
            <a:noFill/>
          </a:ln>
        </p:spPr>
      </p:pic>
      <p:grpSp>
        <p:nvGrpSpPr>
          <p:cNvPr id="137" name="Google Shape;137;g2ca321ca8bb_0_146"/>
          <p:cNvGrpSpPr/>
          <p:nvPr/>
        </p:nvGrpSpPr>
        <p:grpSpPr>
          <a:xfrm>
            <a:off x="2793587" y="3607280"/>
            <a:ext cx="1316147" cy="857345"/>
            <a:chOff x="3672020" y="2580203"/>
            <a:chExt cx="1408096" cy="952500"/>
          </a:xfrm>
        </p:grpSpPr>
        <p:sp>
          <p:nvSpPr>
            <p:cNvPr id="138" name="Google Shape;138;g2ca321ca8bb_0_146"/>
            <p:cNvSpPr/>
            <p:nvPr/>
          </p:nvSpPr>
          <p:spPr>
            <a:xfrm>
              <a:off x="3672020" y="2580203"/>
              <a:ext cx="1408096" cy="952500"/>
            </a:xfrm>
            <a:prstGeom prst="flowChartDecision">
              <a:avLst/>
            </a:prstGeom>
            <a:solidFill>
              <a:srgbClr val="FFC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pic>
          <p:nvPicPr>
            <p:cNvPr id="139" name="Google Shape;139;g2ca321ca8bb_0_146" descr="D:\Presentations\phoenix\px_process_metadata_route.png"/>
            <p:cNvPicPr preferRelativeResize="0"/>
            <p:nvPr/>
          </p:nvPicPr>
          <p:blipFill rotWithShape="1">
            <a:blip r:embed="rId6">
              <a:alphaModFix/>
            </a:blip>
            <a:srcRect/>
            <a:stretch/>
          </p:blipFill>
          <p:spPr>
            <a:xfrm>
              <a:off x="3962400" y="2627827"/>
              <a:ext cx="932690" cy="857251"/>
            </a:xfrm>
            <a:prstGeom prst="rect">
              <a:avLst/>
            </a:prstGeom>
            <a:noFill/>
            <a:ln>
              <a:noFill/>
            </a:ln>
          </p:spPr>
        </p:pic>
      </p:grpSp>
      <p:pic>
        <p:nvPicPr>
          <p:cNvPr id="140" name="Google Shape;140;g2ca321ca8bb_0_146"/>
          <p:cNvPicPr preferRelativeResize="0"/>
          <p:nvPr/>
        </p:nvPicPr>
        <p:blipFill rotWithShape="1">
          <a:blip r:embed="rId7">
            <a:alphaModFix/>
          </a:blip>
          <a:srcRect/>
          <a:stretch/>
        </p:blipFill>
        <p:spPr>
          <a:xfrm>
            <a:off x="3560900" y="5501861"/>
            <a:ext cx="823492" cy="823492"/>
          </a:xfrm>
          <a:prstGeom prst="rect">
            <a:avLst/>
          </a:prstGeom>
          <a:noFill/>
          <a:ln>
            <a:noFill/>
          </a:ln>
        </p:spPr>
      </p:pic>
      <p:pic>
        <p:nvPicPr>
          <p:cNvPr id="141" name="Google Shape;141;g2ca321ca8bb_0_146" descr="D:\Dispatcher\Phoenix\Presentations\onedrive2.png"/>
          <p:cNvPicPr preferRelativeResize="0"/>
          <p:nvPr/>
        </p:nvPicPr>
        <p:blipFill rotWithShape="1">
          <a:blip r:embed="rId8">
            <a:alphaModFix/>
          </a:blip>
          <a:srcRect/>
          <a:stretch/>
        </p:blipFill>
        <p:spPr>
          <a:xfrm>
            <a:off x="1855943" y="5497741"/>
            <a:ext cx="854026" cy="822411"/>
          </a:xfrm>
          <a:prstGeom prst="rect">
            <a:avLst/>
          </a:prstGeom>
          <a:noFill/>
          <a:ln>
            <a:noFill/>
          </a:ln>
        </p:spPr>
      </p:pic>
      <p:cxnSp>
        <p:nvCxnSpPr>
          <p:cNvPr id="142" name="Google Shape;142;g2ca321ca8bb_0_146"/>
          <p:cNvCxnSpPr>
            <a:stCxn id="136" idx="2"/>
            <a:endCxn id="140" idx="3"/>
          </p:cNvCxnSpPr>
          <p:nvPr/>
        </p:nvCxnSpPr>
        <p:spPr>
          <a:xfrm rot="5400000">
            <a:off x="4982381" y="5185294"/>
            <a:ext cx="130500" cy="1326300"/>
          </a:xfrm>
          <a:prstGeom prst="bentConnector2">
            <a:avLst/>
          </a:prstGeom>
          <a:noFill/>
          <a:ln w="19050" cap="flat" cmpd="sng">
            <a:solidFill>
              <a:srgbClr val="1155CC"/>
            </a:solidFill>
            <a:prstDash val="solid"/>
            <a:miter lim="800000"/>
            <a:headEnd type="none" w="sm" len="sm"/>
            <a:tailEnd type="triangle" w="med" len="med"/>
          </a:ln>
        </p:spPr>
      </p:cxnSp>
      <p:cxnSp>
        <p:nvCxnSpPr>
          <p:cNvPr id="143" name="Google Shape;143;g2ca321ca8bb_0_146"/>
          <p:cNvCxnSpPr>
            <a:stCxn id="138" idx="3"/>
            <a:endCxn id="144" idx="2"/>
          </p:cNvCxnSpPr>
          <p:nvPr/>
        </p:nvCxnSpPr>
        <p:spPr>
          <a:xfrm rot="10800000" flipH="1">
            <a:off x="4109734" y="2529952"/>
            <a:ext cx="783900" cy="1506000"/>
          </a:xfrm>
          <a:prstGeom prst="bentConnector2">
            <a:avLst/>
          </a:prstGeom>
          <a:noFill/>
          <a:ln w="19050" cap="flat" cmpd="sng">
            <a:solidFill>
              <a:srgbClr val="1155CC"/>
            </a:solidFill>
            <a:prstDash val="solid"/>
            <a:miter lim="800000"/>
            <a:headEnd type="none" w="sm" len="sm"/>
            <a:tailEnd type="triangle" w="med" len="med"/>
          </a:ln>
        </p:spPr>
      </p:cxnSp>
      <p:cxnSp>
        <p:nvCxnSpPr>
          <p:cNvPr id="145" name="Google Shape;145;g2ca321ca8bb_0_146"/>
          <p:cNvCxnSpPr>
            <a:stCxn id="138" idx="1"/>
            <a:endCxn id="141" idx="0"/>
          </p:cNvCxnSpPr>
          <p:nvPr/>
        </p:nvCxnSpPr>
        <p:spPr>
          <a:xfrm flipH="1">
            <a:off x="2282987" y="4035952"/>
            <a:ext cx="510600" cy="1461900"/>
          </a:xfrm>
          <a:prstGeom prst="bentConnector2">
            <a:avLst/>
          </a:prstGeom>
          <a:noFill/>
          <a:ln w="19050" cap="flat" cmpd="sng">
            <a:solidFill>
              <a:srgbClr val="999999"/>
            </a:solidFill>
            <a:prstDash val="dash"/>
            <a:miter lim="800000"/>
            <a:headEnd type="none" w="sm" len="sm"/>
            <a:tailEnd type="triangle" w="med" len="med"/>
          </a:ln>
        </p:spPr>
      </p:cxnSp>
      <p:cxnSp>
        <p:nvCxnSpPr>
          <p:cNvPr id="146" name="Google Shape;146;g2ca321ca8bb_0_146"/>
          <p:cNvCxnSpPr>
            <a:stCxn id="147" idx="3"/>
            <a:endCxn id="139" idx="0"/>
          </p:cNvCxnSpPr>
          <p:nvPr/>
        </p:nvCxnSpPr>
        <p:spPr>
          <a:xfrm>
            <a:off x="2102150" y="2694905"/>
            <a:ext cx="1398600" cy="955200"/>
          </a:xfrm>
          <a:prstGeom prst="bentConnector2">
            <a:avLst/>
          </a:prstGeom>
          <a:noFill/>
          <a:ln w="19050" cap="flat" cmpd="sng">
            <a:solidFill>
              <a:srgbClr val="1155CC"/>
            </a:solidFill>
            <a:prstDash val="solid"/>
            <a:miter lim="800000"/>
            <a:headEnd type="none" w="sm" len="sm"/>
            <a:tailEnd type="triangle" w="med" len="med"/>
          </a:ln>
        </p:spPr>
      </p:cxnSp>
      <p:grpSp>
        <p:nvGrpSpPr>
          <p:cNvPr id="148" name="Google Shape;148;g2ca321ca8bb_0_146"/>
          <p:cNvGrpSpPr/>
          <p:nvPr/>
        </p:nvGrpSpPr>
        <p:grpSpPr>
          <a:xfrm>
            <a:off x="6202085" y="2424129"/>
            <a:ext cx="1316147" cy="857345"/>
            <a:chOff x="7268238" y="3838576"/>
            <a:chExt cx="1408096" cy="952500"/>
          </a:xfrm>
        </p:grpSpPr>
        <p:sp>
          <p:nvSpPr>
            <p:cNvPr id="149" name="Google Shape;149;g2ca321ca8bb_0_146"/>
            <p:cNvSpPr/>
            <p:nvPr/>
          </p:nvSpPr>
          <p:spPr>
            <a:xfrm>
              <a:off x="7268238" y="3838576"/>
              <a:ext cx="1408096" cy="952500"/>
            </a:xfrm>
            <a:prstGeom prst="flowChartDecision">
              <a:avLst/>
            </a:prstGeom>
            <a:solidFill>
              <a:srgbClr val="FFC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pic>
          <p:nvPicPr>
            <p:cNvPr id="150" name="Google Shape;150;g2ca321ca8bb_0_146" descr="D:\Presentations\phoenix\px_process_metadata_route.png"/>
            <p:cNvPicPr preferRelativeResize="0"/>
            <p:nvPr/>
          </p:nvPicPr>
          <p:blipFill rotWithShape="1">
            <a:blip r:embed="rId6">
              <a:alphaModFix/>
            </a:blip>
            <a:srcRect/>
            <a:stretch/>
          </p:blipFill>
          <p:spPr>
            <a:xfrm>
              <a:off x="7558618" y="3886200"/>
              <a:ext cx="932690" cy="857251"/>
            </a:xfrm>
            <a:prstGeom prst="rect">
              <a:avLst/>
            </a:prstGeom>
            <a:noFill/>
            <a:ln>
              <a:noFill/>
            </a:ln>
          </p:spPr>
        </p:pic>
      </p:grpSp>
      <p:cxnSp>
        <p:nvCxnSpPr>
          <p:cNvPr id="151" name="Google Shape;151;g2ca321ca8bb_0_146"/>
          <p:cNvCxnSpPr>
            <a:stCxn id="149" idx="1"/>
            <a:endCxn id="136" idx="0"/>
          </p:cNvCxnSpPr>
          <p:nvPr/>
        </p:nvCxnSpPr>
        <p:spPr>
          <a:xfrm flipH="1">
            <a:off x="5710685" y="2852802"/>
            <a:ext cx="491400" cy="2118300"/>
          </a:xfrm>
          <a:prstGeom prst="bentConnector2">
            <a:avLst/>
          </a:prstGeom>
          <a:noFill/>
          <a:ln w="19050" cap="flat" cmpd="sng">
            <a:solidFill>
              <a:srgbClr val="1155CC"/>
            </a:solidFill>
            <a:prstDash val="solid"/>
            <a:miter lim="800000"/>
            <a:headEnd type="none" w="sm" len="sm"/>
            <a:tailEnd type="triangle" w="med" len="med"/>
          </a:ln>
        </p:spPr>
      </p:cxnSp>
      <p:cxnSp>
        <p:nvCxnSpPr>
          <p:cNvPr id="152" name="Google Shape;152;g2ca321ca8bb_0_146"/>
          <p:cNvCxnSpPr>
            <a:stCxn id="144" idx="3"/>
            <a:endCxn id="149" idx="0"/>
          </p:cNvCxnSpPr>
          <p:nvPr/>
        </p:nvCxnSpPr>
        <p:spPr>
          <a:xfrm>
            <a:off x="5359503" y="2113350"/>
            <a:ext cx="1500600" cy="310800"/>
          </a:xfrm>
          <a:prstGeom prst="bentConnector2">
            <a:avLst/>
          </a:prstGeom>
          <a:noFill/>
          <a:ln w="19050" cap="flat" cmpd="sng">
            <a:solidFill>
              <a:srgbClr val="1155CC"/>
            </a:solidFill>
            <a:prstDash val="solid"/>
            <a:miter lim="800000"/>
            <a:headEnd type="none" w="sm" len="sm"/>
            <a:tailEnd type="triangle" w="med" len="med"/>
          </a:ln>
        </p:spPr>
      </p:cxnSp>
      <p:pic>
        <p:nvPicPr>
          <p:cNvPr id="144" name="Google Shape;144;g2ca321ca8bb_0_146" descr="D:\Presentations\phoenix\px_process_ocr.png"/>
          <p:cNvPicPr preferRelativeResize="0"/>
          <p:nvPr/>
        </p:nvPicPr>
        <p:blipFill rotWithShape="1">
          <a:blip r:embed="rId9">
            <a:alphaModFix/>
          </a:blip>
          <a:srcRect/>
          <a:stretch/>
        </p:blipFill>
        <p:spPr>
          <a:xfrm>
            <a:off x="4428014" y="1696811"/>
            <a:ext cx="931489" cy="833077"/>
          </a:xfrm>
          <a:prstGeom prst="rect">
            <a:avLst/>
          </a:prstGeom>
          <a:noFill/>
          <a:ln>
            <a:noFill/>
          </a:ln>
        </p:spPr>
      </p:pic>
      <p:sp>
        <p:nvSpPr>
          <p:cNvPr id="153" name="Google Shape;153;g2ca321ca8bb_0_146"/>
          <p:cNvSpPr txBox="1"/>
          <p:nvPr/>
        </p:nvSpPr>
        <p:spPr>
          <a:xfrm>
            <a:off x="8266992" y="1152282"/>
            <a:ext cx="1995742"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lt1"/>
                </a:solidFill>
              </a:rPr>
              <a:t>Workflows can be configured to completely automate business processes such as document capture from cloud folders, email or fax with zonal OCR and intelligent routing.</a:t>
            </a:r>
            <a:endParaRPr sz="1600">
              <a:solidFill>
                <a:schemeClr val="lt1"/>
              </a:solidFill>
            </a:endParaRPr>
          </a:p>
        </p:txBody>
      </p:sp>
      <p:pic>
        <p:nvPicPr>
          <p:cNvPr id="154" name="Google Shape;154;g2ca321ca8bb_0_146"/>
          <p:cNvPicPr preferRelativeResize="0"/>
          <p:nvPr/>
        </p:nvPicPr>
        <p:blipFill rotWithShape="1">
          <a:blip r:embed="rId10">
            <a:alphaModFix/>
          </a:blip>
          <a:srcRect/>
          <a:stretch/>
        </p:blipFill>
        <p:spPr>
          <a:xfrm>
            <a:off x="7302291" y="4142175"/>
            <a:ext cx="1428750" cy="1428750"/>
          </a:xfrm>
          <a:prstGeom prst="rect">
            <a:avLst/>
          </a:prstGeom>
          <a:noFill/>
          <a:ln>
            <a:noFill/>
          </a:ln>
        </p:spPr>
      </p:pic>
      <p:pic>
        <p:nvPicPr>
          <p:cNvPr id="155" name="Google Shape;155;g2ca321ca8bb_0_146"/>
          <p:cNvPicPr preferRelativeResize="0"/>
          <p:nvPr/>
        </p:nvPicPr>
        <p:blipFill rotWithShape="1">
          <a:blip r:embed="rId11">
            <a:alphaModFix/>
          </a:blip>
          <a:srcRect/>
          <a:stretch/>
        </p:blipFill>
        <p:spPr>
          <a:xfrm>
            <a:off x="9574924" y="4856073"/>
            <a:ext cx="858900" cy="1164075"/>
          </a:xfrm>
          <a:prstGeom prst="rect">
            <a:avLst/>
          </a:prstGeom>
          <a:noFill/>
          <a:ln>
            <a:noFill/>
          </a:ln>
        </p:spPr>
      </p:pic>
      <p:pic>
        <p:nvPicPr>
          <p:cNvPr id="156" name="Google Shape;156;g2ca321ca8bb_0_146"/>
          <p:cNvPicPr preferRelativeResize="0"/>
          <p:nvPr/>
        </p:nvPicPr>
        <p:blipFill rotWithShape="1">
          <a:blip r:embed="rId12">
            <a:alphaModFix/>
          </a:blip>
          <a:srcRect b="20382"/>
          <a:stretch/>
        </p:blipFill>
        <p:spPr>
          <a:xfrm>
            <a:off x="719725" y="1029650"/>
            <a:ext cx="1326300" cy="1083225"/>
          </a:xfrm>
          <a:prstGeom prst="rect">
            <a:avLst/>
          </a:prstGeom>
          <a:noFill/>
          <a:ln>
            <a:noFill/>
          </a:ln>
        </p:spPr>
      </p:pic>
      <p:pic>
        <p:nvPicPr>
          <p:cNvPr id="147" name="Google Shape;147;g2ca321ca8bb_0_146"/>
          <p:cNvPicPr preferRelativeResize="0"/>
          <p:nvPr/>
        </p:nvPicPr>
        <p:blipFill>
          <a:blip r:embed="rId13">
            <a:alphaModFix/>
          </a:blip>
          <a:stretch>
            <a:fillRect/>
          </a:stretch>
        </p:blipFill>
        <p:spPr>
          <a:xfrm>
            <a:off x="775850" y="2119346"/>
            <a:ext cx="1326300" cy="1151118"/>
          </a:xfrm>
          <a:prstGeom prst="rect">
            <a:avLst/>
          </a:prstGeom>
          <a:noFill/>
          <a:ln>
            <a:noFill/>
          </a:ln>
        </p:spPr>
      </p:pic>
      <p:cxnSp>
        <p:nvCxnSpPr>
          <p:cNvPr id="157" name="Google Shape;157;g2ca321ca8bb_0_146"/>
          <p:cNvCxnSpPr>
            <a:endCxn id="139" idx="0"/>
          </p:cNvCxnSpPr>
          <p:nvPr/>
        </p:nvCxnSpPr>
        <p:spPr>
          <a:xfrm rot="-5400000" flipH="1">
            <a:off x="1738998" y="1888246"/>
            <a:ext cx="2068800" cy="1455000"/>
          </a:xfrm>
          <a:prstGeom prst="bentConnector3">
            <a:avLst>
              <a:gd name="adj1" fmla="val 668"/>
            </a:avLst>
          </a:prstGeom>
          <a:noFill/>
          <a:ln w="19050" cap="flat" cmpd="sng">
            <a:solidFill>
              <a:srgbClr val="1155CC"/>
            </a:solidFill>
            <a:prstDash val="solid"/>
            <a:miter lim="800000"/>
            <a:headEnd type="none" w="sm" len="sm"/>
            <a:tailEnd type="triangle" w="med" len="med"/>
          </a:ln>
        </p:spPr>
      </p:cxnSp>
      <p:cxnSp>
        <p:nvCxnSpPr>
          <p:cNvPr id="158" name="Google Shape;158;g2ca321ca8bb_0_146"/>
          <p:cNvCxnSpPr>
            <a:stCxn id="154" idx="2"/>
            <a:endCxn id="140" idx="3"/>
          </p:cNvCxnSpPr>
          <p:nvPr/>
        </p:nvCxnSpPr>
        <p:spPr>
          <a:xfrm rot="5400000">
            <a:off x="6029188" y="3926129"/>
            <a:ext cx="342682" cy="3632274"/>
          </a:xfrm>
          <a:prstGeom prst="bentConnector2">
            <a:avLst/>
          </a:prstGeom>
          <a:noFill/>
          <a:ln w="19050" cap="flat" cmpd="sng">
            <a:solidFill>
              <a:srgbClr val="D8D8D8"/>
            </a:solidFill>
            <a:prstDash val="dash"/>
            <a:miter lim="800000"/>
            <a:headEnd type="none" w="sm" len="sm"/>
            <a:tailEnd type="triangle" w="med" len="med"/>
          </a:ln>
        </p:spPr>
      </p:cxnSp>
      <p:cxnSp>
        <p:nvCxnSpPr>
          <p:cNvPr id="159" name="Google Shape;159;g2ca321ca8bb_0_146"/>
          <p:cNvCxnSpPr>
            <a:stCxn id="149" idx="3"/>
            <a:endCxn id="154" idx="0"/>
          </p:cNvCxnSpPr>
          <p:nvPr/>
        </p:nvCxnSpPr>
        <p:spPr>
          <a:xfrm>
            <a:off x="7518232" y="2852802"/>
            <a:ext cx="498434" cy="1289373"/>
          </a:xfrm>
          <a:prstGeom prst="bentConnector2">
            <a:avLst/>
          </a:prstGeom>
          <a:noFill/>
          <a:ln w="19050" cap="flat" cmpd="sng">
            <a:solidFill>
              <a:srgbClr val="D8D8D8"/>
            </a:solidFill>
            <a:prstDash val="dash"/>
            <a:round/>
            <a:headEnd type="none" w="sm" len="sm"/>
            <a:tailEnd type="triangle" w="med" len="med"/>
          </a:ln>
        </p:spPr>
      </p:cxnSp>
      <p:sp>
        <p:nvSpPr>
          <p:cNvPr id="160" name="Google Shape;160;g2ca321ca8bb_0_146"/>
          <p:cNvSpPr/>
          <p:nvPr/>
        </p:nvSpPr>
        <p:spPr>
          <a:xfrm>
            <a:off x="4203750" y="288750"/>
            <a:ext cx="3812100" cy="11511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u="sng" dirty="0">
                <a:solidFill>
                  <a:schemeClr val="lt1"/>
                </a:solidFill>
              </a:rPr>
              <a:t>Use Cases:</a:t>
            </a:r>
            <a:endParaRPr sz="1600" b="1" u="sng" dirty="0">
              <a:solidFill>
                <a:schemeClr val="lt1"/>
              </a:solidFill>
            </a:endParaRPr>
          </a:p>
          <a:p>
            <a:pPr marL="457200" marR="0" lvl="0" indent="-330200" rtl="0">
              <a:lnSpc>
                <a:spcPct val="100000"/>
              </a:lnSpc>
              <a:spcBef>
                <a:spcPts val="0"/>
              </a:spcBef>
              <a:spcAft>
                <a:spcPts val="0"/>
              </a:spcAft>
              <a:buClr>
                <a:schemeClr val="lt1"/>
              </a:buClr>
              <a:buSzPts val="1600"/>
              <a:buChar char="●"/>
            </a:pPr>
            <a:r>
              <a:rPr lang="en-US" sz="1600" dirty="0">
                <a:solidFill>
                  <a:schemeClr val="lt1"/>
                </a:solidFill>
              </a:rPr>
              <a:t>App to App Data Reconciliation</a:t>
            </a:r>
            <a:endParaRPr sz="1600" dirty="0">
              <a:solidFill>
                <a:schemeClr val="lt1"/>
              </a:solidFill>
            </a:endParaRPr>
          </a:p>
          <a:p>
            <a:pPr marL="457200" marR="0" lvl="0" indent="-330200" rtl="0">
              <a:lnSpc>
                <a:spcPct val="100000"/>
              </a:lnSpc>
              <a:spcBef>
                <a:spcPts val="0"/>
              </a:spcBef>
              <a:spcAft>
                <a:spcPts val="0"/>
              </a:spcAft>
              <a:buClr>
                <a:schemeClr val="lt1"/>
              </a:buClr>
              <a:buSzPts val="1600"/>
              <a:buChar char="●"/>
            </a:pPr>
            <a:r>
              <a:rPr lang="en-US" sz="1600" dirty="0">
                <a:solidFill>
                  <a:schemeClr val="lt1"/>
                </a:solidFill>
              </a:rPr>
              <a:t>Order and Invoice Processing</a:t>
            </a:r>
            <a:endParaRPr sz="1600" dirty="0">
              <a:solidFill>
                <a:schemeClr val="lt1"/>
              </a:solidFill>
            </a:endParaRPr>
          </a:p>
          <a:p>
            <a:pPr marL="457200" marR="0" lvl="0" indent="-330200" rtl="0">
              <a:lnSpc>
                <a:spcPct val="100000"/>
              </a:lnSpc>
              <a:spcBef>
                <a:spcPts val="0"/>
              </a:spcBef>
              <a:spcAft>
                <a:spcPts val="0"/>
              </a:spcAft>
              <a:buClr>
                <a:schemeClr val="lt1"/>
              </a:buClr>
              <a:buSzPts val="1600"/>
              <a:buChar char="●"/>
            </a:pPr>
            <a:r>
              <a:rPr lang="en-US" sz="1600" dirty="0">
                <a:solidFill>
                  <a:schemeClr val="lt1"/>
                </a:solidFill>
              </a:rPr>
              <a:t>Account Receivable</a:t>
            </a:r>
            <a:endParaRPr sz="1600" dirty="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ca321ca8bb_0_73"/>
          <p:cNvSpPr/>
          <p:nvPr/>
        </p:nvSpPr>
        <p:spPr>
          <a:xfrm>
            <a:off x="5647193" y="865825"/>
            <a:ext cx="2962506" cy="105780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u="sng" dirty="0">
                <a:solidFill>
                  <a:schemeClr val="lt1"/>
                </a:solidFill>
              </a:rPr>
              <a:t>Use Cases:</a:t>
            </a:r>
            <a:endParaRPr sz="1600" b="1" u="sng" dirty="0">
              <a:solidFill>
                <a:schemeClr val="lt1"/>
              </a:solidFill>
            </a:endParaRPr>
          </a:p>
          <a:p>
            <a:pPr marL="457200" marR="0" lvl="0" indent="-330200" rtl="0">
              <a:lnSpc>
                <a:spcPct val="100000"/>
              </a:lnSpc>
              <a:spcBef>
                <a:spcPts val="0"/>
              </a:spcBef>
              <a:spcAft>
                <a:spcPts val="0"/>
              </a:spcAft>
              <a:buClr>
                <a:schemeClr val="lt1"/>
              </a:buClr>
              <a:buSzPts val="1600"/>
              <a:buChar char="●"/>
            </a:pPr>
            <a:r>
              <a:rPr lang="en-US" sz="1600">
                <a:solidFill>
                  <a:schemeClr val="lt1"/>
                </a:solidFill>
              </a:rPr>
              <a:t>Price Exceptions</a:t>
            </a:r>
            <a:endParaRPr sz="1600">
              <a:solidFill>
                <a:schemeClr val="lt1"/>
              </a:solidFill>
            </a:endParaRPr>
          </a:p>
          <a:p>
            <a:pPr marL="457200" marR="0" lvl="0" indent="-330200" rtl="0">
              <a:lnSpc>
                <a:spcPct val="100000"/>
              </a:lnSpc>
              <a:spcBef>
                <a:spcPts val="0"/>
              </a:spcBef>
              <a:spcAft>
                <a:spcPts val="0"/>
              </a:spcAft>
              <a:buClr>
                <a:schemeClr val="lt1"/>
              </a:buClr>
              <a:buSzPts val="1600"/>
              <a:buChar char="●"/>
            </a:pPr>
            <a:r>
              <a:rPr lang="en-US" sz="1600">
                <a:solidFill>
                  <a:schemeClr val="lt1"/>
                </a:solidFill>
              </a:rPr>
              <a:t>Data/Design Verification</a:t>
            </a:r>
            <a:endParaRPr sz="1600">
              <a:solidFill>
                <a:schemeClr val="lt1"/>
              </a:solidFill>
            </a:endParaRPr>
          </a:p>
        </p:txBody>
      </p:sp>
      <p:sp>
        <p:nvSpPr>
          <p:cNvPr id="168" name="Google Shape;168;g2ca321ca8bb_0_73"/>
          <p:cNvSpPr/>
          <p:nvPr/>
        </p:nvSpPr>
        <p:spPr>
          <a:xfrm>
            <a:off x="132775" y="3897055"/>
            <a:ext cx="11387700" cy="1508400"/>
          </a:xfrm>
          <a:prstGeom prst="rect">
            <a:avLst/>
          </a:prstGeom>
          <a:solidFill>
            <a:srgbClr val="8E7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169" name="Google Shape;169;g2ca321ca8bb_0_73"/>
          <p:cNvSpPr txBox="1"/>
          <p:nvPr/>
        </p:nvSpPr>
        <p:spPr>
          <a:xfrm>
            <a:off x="352672" y="33461"/>
            <a:ext cx="8722800" cy="695700"/>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Arial"/>
                <a:ea typeface="Arial"/>
                <a:cs typeface="Arial"/>
                <a:sym typeface="Arial"/>
              </a:rPr>
              <a:t>People-Based Workflow with Automation</a:t>
            </a:r>
            <a:endParaRPr sz="1400" b="1" i="0" u="none" strike="noStrike" cap="none">
              <a:solidFill>
                <a:srgbClr val="000000"/>
              </a:solidFill>
              <a:latin typeface="Arial"/>
              <a:ea typeface="Arial"/>
              <a:cs typeface="Arial"/>
              <a:sym typeface="Arial"/>
            </a:endParaRPr>
          </a:p>
        </p:txBody>
      </p:sp>
      <p:pic>
        <p:nvPicPr>
          <p:cNvPr id="170" name="Google Shape;170;g2ca321ca8bb_0_73" descr="D:\Presentations\phoenix\px_process_convert_pdf.png"/>
          <p:cNvPicPr preferRelativeResize="0"/>
          <p:nvPr/>
        </p:nvPicPr>
        <p:blipFill rotWithShape="1">
          <a:blip r:embed="rId3">
            <a:alphaModFix/>
          </a:blip>
          <a:srcRect/>
          <a:stretch/>
        </p:blipFill>
        <p:spPr>
          <a:xfrm>
            <a:off x="2935658" y="1546556"/>
            <a:ext cx="950885" cy="812192"/>
          </a:xfrm>
          <a:prstGeom prst="rect">
            <a:avLst/>
          </a:prstGeom>
          <a:noFill/>
          <a:ln>
            <a:noFill/>
          </a:ln>
        </p:spPr>
      </p:pic>
      <p:grpSp>
        <p:nvGrpSpPr>
          <p:cNvPr id="171" name="Google Shape;171;g2ca321ca8bb_0_73"/>
          <p:cNvGrpSpPr/>
          <p:nvPr/>
        </p:nvGrpSpPr>
        <p:grpSpPr>
          <a:xfrm>
            <a:off x="6179566" y="2358749"/>
            <a:ext cx="1316147" cy="857345"/>
            <a:chOff x="7268238" y="3838576"/>
            <a:chExt cx="1408096" cy="952500"/>
          </a:xfrm>
        </p:grpSpPr>
        <p:sp>
          <p:nvSpPr>
            <p:cNvPr id="172" name="Google Shape;172;g2ca321ca8bb_0_73"/>
            <p:cNvSpPr/>
            <p:nvPr/>
          </p:nvSpPr>
          <p:spPr>
            <a:xfrm>
              <a:off x="7268238" y="3838576"/>
              <a:ext cx="1408096" cy="952500"/>
            </a:xfrm>
            <a:prstGeom prst="flowChartDecision">
              <a:avLst/>
            </a:prstGeom>
            <a:solidFill>
              <a:srgbClr val="FFC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pic>
          <p:nvPicPr>
            <p:cNvPr id="173" name="Google Shape;173;g2ca321ca8bb_0_73" descr="D:\Presentations\phoenix\px_process_metadata_route.png"/>
            <p:cNvPicPr preferRelativeResize="0"/>
            <p:nvPr/>
          </p:nvPicPr>
          <p:blipFill rotWithShape="1">
            <a:blip r:embed="rId4">
              <a:alphaModFix/>
            </a:blip>
            <a:srcRect/>
            <a:stretch/>
          </p:blipFill>
          <p:spPr>
            <a:xfrm>
              <a:off x="7558618" y="3886200"/>
              <a:ext cx="932690" cy="857251"/>
            </a:xfrm>
            <a:prstGeom prst="rect">
              <a:avLst/>
            </a:prstGeom>
            <a:noFill/>
            <a:ln>
              <a:noFill/>
            </a:ln>
          </p:spPr>
        </p:pic>
      </p:grpSp>
      <p:pic>
        <p:nvPicPr>
          <p:cNvPr id="174" name="Google Shape;174;g2ca321ca8bb_0_73" descr="D:\Presentations\phoenix\px_process_rename.png"/>
          <p:cNvPicPr preferRelativeResize="0"/>
          <p:nvPr/>
        </p:nvPicPr>
        <p:blipFill rotWithShape="1">
          <a:blip r:embed="rId5">
            <a:alphaModFix/>
          </a:blip>
          <a:srcRect/>
          <a:stretch/>
        </p:blipFill>
        <p:spPr>
          <a:xfrm>
            <a:off x="4530101" y="1458599"/>
            <a:ext cx="950900" cy="988100"/>
          </a:xfrm>
          <a:prstGeom prst="rect">
            <a:avLst/>
          </a:prstGeom>
          <a:noFill/>
          <a:ln>
            <a:noFill/>
          </a:ln>
        </p:spPr>
      </p:pic>
      <p:pic>
        <p:nvPicPr>
          <p:cNvPr id="175" name="Google Shape;175;g2ca321ca8bb_0_73"/>
          <p:cNvPicPr preferRelativeResize="0"/>
          <p:nvPr/>
        </p:nvPicPr>
        <p:blipFill rotWithShape="1">
          <a:blip r:embed="rId6">
            <a:alphaModFix/>
          </a:blip>
          <a:srcRect/>
          <a:stretch/>
        </p:blipFill>
        <p:spPr>
          <a:xfrm>
            <a:off x="8912722" y="2948775"/>
            <a:ext cx="1428750" cy="1428750"/>
          </a:xfrm>
          <a:prstGeom prst="rect">
            <a:avLst/>
          </a:prstGeom>
          <a:noFill/>
          <a:ln>
            <a:noFill/>
          </a:ln>
        </p:spPr>
      </p:pic>
      <p:pic>
        <p:nvPicPr>
          <p:cNvPr id="176" name="Google Shape;176;g2ca321ca8bb_0_73"/>
          <p:cNvPicPr preferRelativeResize="0"/>
          <p:nvPr/>
        </p:nvPicPr>
        <p:blipFill rotWithShape="1">
          <a:blip r:embed="rId7">
            <a:alphaModFix/>
          </a:blip>
          <a:srcRect/>
          <a:stretch/>
        </p:blipFill>
        <p:spPr>
          <a:xfrm>
            <a:off x="8715447" y="995375"/>
            <a:ext cx="1428750" cy="1428750"/>
          </a:xfrm>
          <a:prstGeom prst="rect">
            <a:avLst/>
          </a:prstGeom>
          <a:noFill/>
          <a:ln>
            <a:noFill/>
          </a:ln>
        </p:spPr>
      </p:pic>
      <p:cxnSp>
        <p:nvCxnSpPr>
          <p:cNvPr id="177" name="Google Shape;177;g2ca321ca8bb_0_73"/>
          <p:cNvCxnSpPr>
            <a:stCxn id="178" idx="0"/>
          </p:cNvCxnSpPr>
          <p:nvPr/>
        </p:nvCxnSpPr>
        <p:spPr>
          <a:xfrm>
            <a:off x="1029201" y="2002387"/>
            <a:ext cx="672300" cy="3900"/>
          </a:xfrm>
          <a:prstGeom prst="straightConnector1">
            <a:avLst/>
          </a:prstGeom>
          <a:noFill/>
          <a:ln w="19050" cap="flat" cmpd="sng">
            <a:solidFill>
              <a:srgbClr val="1155CC"/>
            </a:solidFill>
            <a:prstDash val="solid"/>
            <a:round/>
            <a:headEnd type="none" w="sm" len="sm"/>
            <a:tailEnd type="triangle" w="med" len="med"/>
          </a:ln>
        </p:spPr>
      </p:cxnSp>
      <p:cxnSp>
        <p:nvCxnSpPr>
          <p:cNvPr id="179" name="Google Shape;179;g2ca321ca8bb_0_73"/>
          <p:cNvCxnSpPr>
            <a:stCxn id="170" idx="3"/>
            <a:endCxn id="174" idx="1"/>
          </p:cNvCxnSpPr>
          <p:nvPr/>
        </p:nvCxnSpPr>
        <p:spPr>
          <a:xfrm>
            <a:off x="3886543" y="1952652"/>
            <a:ext cx="643500" cy="0"/>
          </a:xfrm>
          <a:prstGeom prst="straightConnector1">
            <a:avLst/>
          </a:prstGeom>
          <a:noFill/>
          <a:ln w="19050" cap="flat" cmpd="sng">
            <a:solidFill>
              <a:srgbClr val="1155CC"/>
            </a:solidFill>
            <a:prstDash val="solid"/>
            <a:round/>
            <a:headEnd type="none" w="sm" len="sm"/>
            <a:tailEnd type="triangle" w="med" len="med"/>
          </a:ln>
        </p:spPr>
      </p:cxnSp>
      <p:cxnSp>
        <p:nvCxnSpPr>
          <p:cNvPr id="180" name="Google Shape;180;g2ca321ca8bb_0_73"/>
          <p:cNvCxnSpPr>
            <a:stCxn id="174" idx="3"/>
          </p:cNvCxnSpPr>
          <p:nvPr/>
        </p:nvCxnSpPr>
        <p:spPr>
          <a:xfrm>
            <a:off x="5481001" y="1952649"/>
            <a:ext cx="938700" cy="599400"/>
          </a:xfrm>
          <a:prstGeom prst="straightConnector1">
            <a:avLst/>
          </a:prstGeom>
          <a:noFill/>
          <a:ln w="19050" cap="flat" cmpd="sng">
            <a:solidFill>
              <a:srgbClr val="1155CC"/>
            </a:solidFill>
            <a:prstDash val="solid"/>
            <a:round/>
            <a:headEnd type="none" w="sm" len="sm"/>
            <a:tailEnd type="triangle" w="med" len="med"/>
          </a:ln>
        </p:spPr>
      </p:cxnSp>
      <p:pic>
        <p:nvPicPr>
          <p:cNvPr id="181" name="Google Shape;181;g2ca321ca8bb_0_73" descr="D:\Presentations\2020 Value Creation Forum\December\c360i.png"/>
          <p:cNvPicPr preferRelativeResize="0"/>
          <p:nvPr/>
        </p:nvPicPr>
        <p:blipFill rotWithShape="1">
          <a:blip r:embed="rId8">
            <a:alphaModFix/>
          </a:blip>
          <a:srcRect/>
          <a:stretch/>
        </p:blipFill>
        <p:spPr>
          <a:xfrm>
            <a:off x="939025" y="1423752"/>
            <a:ext cx="1082599" cy="1894800"/>
          </a:xfrm>
          <a:prstGeom prst="rect">
            <a:avLst/>
          </a:prstGeom>
          <a:noFill/>
          <a:ln>
            <a:noFill/>
          </a:ln>
        </p:spPr>
      </p:pic>
      <p:pic>
        <p:nvPicPr>
          <p:cNvPr id="178" name="Google Shape;178;g2ca321ca8bb_0_73"/>
          <p:cNvPicPr preferRelativeResize="0"/>
          <p:nvPr/>
        </p:nvPicPr>
        <p:blipFill rotWithShape="1">
          <a:blip r:embed="rId9">
            <a:alphaModFix/>
          </a:blip>
          <a:srcRect/>
          <a:stretch/>
        </p:blipFill>
        <p:spPr>
          <a:xfrm>
            <a:off x="352663" y="2002387"/>
            <a:ext cx="1353075" cy="1353075"/>
          </a:xfrm>
          <a:prstGeom prst="rect">
            <a:avLst/>
          </a:prstGeom>
          <a:noFill/>
          <a:ln>
            <a:noFill/>
          </a:ln>
        </p:spPr>
      </p:pic>
      <p:cxnSp>
        <p:nvCxnSpPr>
          <p:cNvPr id="182" name="Google Shape;182;g2ca321ca8bb_0_73"/>
          <p:cNvCxnSpPr>
            <a:endCxn id="170" idx="1"/>
          </p:cNvCxnSpPr>
          <p:nvPr/>
        </p:nvCxnSpPr>
        <p:spPr>
          <a:xfrm>
            <a:off x="2021558" y="1952652"/>
            <a:ext cx="914100" cy="0"/>
          </a:xfrm>
          <a:prstGeom prst="straightConnector1">
            <a:avLst/>
          </a:prstGeom>
          <a:noFill/>
          <a:ln w="19050" cap="flat" cmpd="sng">
            <a:solidFill>
              <a:srgbClr val="1155CC"/>
            </a:solidFill>
            <a:prstDash val="solid"/>
            <a:round/>
            <a:headEnd type="none" w="sm" len="sm"/>
            <a:tailEnd type="triangle" w="med" len="med"/>
          </a:ln>
        </p:spPr>
      </p:cxnSp>
      <p:cxnSp>
        <p:nvCxnSpPr>
          <p:cNvPr id="183" name="Google Shape;183;g2ca321ca8bb_0_73"/>
          <p:cNvCxnSpPr/>
          <p:nvPr/>
        </p:nvCxnSpPr>
        <p:spPr>
          <a:xfrm rot="10800000" flipH="1">
            <a:off x="7370175" y="2085800"/>
            <a:ext cx="1533600" cy="493200"/>
          </a:xfrm>
          <a:prstGeom prst="straightConnector1">
            <a:avLst/>
          </a:prstGeom>
          <a:noFill/>
          <a:ln w="19050" cap="flat" cmpd="sng">
            <a:solidFill>
              <a:srgbClr val="F9CB9C"/>
            </a:solidFill>
            <a:prstDash val="dash"/>
            <a:round/>
            <a:headEnd type="none" w="sm" len="sm"/>
            <a:tailEnd type="triangle" w="med" len="med"/>
          </a:ln>
        </p:spPr>
      </p:cxnSp>
      <p:pic>
        <p:nvPicPr>
          <p:cNvPr id="184" name="Google Shape;184;g2ca321ca8bb_0_73"/>
          <p:cNvPicPr preferRelativeResize="0"/>
          <p:nvPr/>
        </p:nvPicPr>
        <p:blipFill rotWithShape="1">
          <a:blip r:embed="rId10">
            <a:alphaModFix/>
          </a:blip>
          <a:srcRect/>
          <a:stretch/>
        </p:blipFill>
        <p:spPr>
          <a:xfrm>
            <a:off x="7947025" y="2299686"/>
            <a:ext cx="171450" cy="171450"/>
          </a:xfrm>
          <a:prstGeom prst="rect">
            <a:avLst/>
          </a:prstGeom>
          <a:noFill/>
          <a:ln>
            <a:noFill/>
          </a:ln>
        </p:spPr>
      </p:pic>
      <p:cxnSp>
        <p:nvCxnSpPr>
          <p:cNvPr id="185" name="Google Shape;185;g2ca321ca8bb_0_73"/>
          <p:cNvCxnSpPr>
            <a:endCxn id="175" idx="1"/>
          </p:cNvCxnSpPr>
          <p:nvPr/>
        </p:nvCxnSpPr>
        <p:spPr>
          <a:xfrm>
            <a:off x="7397122" y="2964750"/>
            <a:ext cx="1515600" cy="698400"/>
          </a:xfrm>
          <a:prstGeom prst="straightConnector1">
            <a:avLst/>
          </a:prstGeom>
          <a:noFill/>
          <a:ln w="19050" cap="flat" cmpd="sng">
            <a:solidFill>
              <a:srgbClr val="F9CB9C"/>
            </a:solidFill>
            <a:prstDash val="dash"/>
            <a:round/>
            <a:headEnd type="none" w="sm" len="sm"/>
            <a:tailEnd type="triangle" w="med" len="med"/>
          </a:ln>
        </p:spPr>
      </p:cxnSp>
      <p:pic>
        <p:nvPicPr>
          <p:cNvPr id="186" name="Google Shape;186;g2ca321ca8bb_0_73"/>
          <p:cNvPicPr preferRelativeResize="0"/>
          <p:nvPr/>
        </p:nvPicPr>
        <p:blipFill rotWithShape="1">
          <a:blip r:embed="rId10">
            <a:alphaModFix/>
          </a:blip>
          <a:srcRect/>
          <a:stretch/>
        </p:blipFill>
        <p:spPr>
          <a:xfrm>
            <a:off x="8064650" y="3237111"/>
            <a:ext cx="171450" cy="171450"/>
          </a:xfrm>
          <a:prstGeom prst="rect">
            <a:avLst/>
          </a:prstGeom>
          <a:noFill/>
          <a:ln>
            <a:noFill/>
          </a:ln>
        </p:spPr>
      </p:pic>
      <p:pic>
        <p:nvPicPr>
          <p:cNvPr id="187" name="Google Shape;187;g2ca321ca8bb_0_73"/>
          <p:cNvPicPr preferRelativeResize="0"/>
          <p:nvPr/>
        </p:nvPicPr>
        <p:blipFill rotWithShape="1">
          <a:blip r:embed="rId11">
            <a:alphaModFix/>
          </a:blip>
          <a:srcRect/>
          <a:stretch/>
        </p:blipFill>
        <p:spPr>
          <a:xfrm>
            <a:off x="9608206" y="1383701"/>
            <a:ext cx="998370" cy="1353100"/>
          </a:xfrm>
          <a:prstGeom prst="rect">
            <a:avLst/>
          </a:prstGeom>
          <a:noFill/>
          <a:ln>
            <a:noFill/>
          </a:ln>
        </p:spPr>
      </p:pic>
      <p:pic>
        <p:nvPicPr>
          <p:cNvPr id="188" name="Google Shape;188;g2ca321ca8bb_0_73"/>
          <p:cNvPicPr preferRelativeResize="0"/>
          <p:nvPr/>
        </p:nvPicPr>
        <p:blipFill rotWithShape="1">
          <a:blip r:embed="rId12">
            <a:alphaModFix/>
          </a:blip>
          <a:srcRect/>
          <a:stretch/>
        </p:blipFill>
        <p:spPr>
          <a:xfrm>
            <a:off x="9982025" y="3241675"/>
            <a:ext cx="998375" cy="1353119"/>
          </a:xfrm>
          <a:prstGeom prst="rect">
            <a:avLst/>
          </a:prstGeom>
          <a:noFill/>
          <a:ln>
            <a:noFill/>
          </a:ln>
        </p:spPr>
      </p:pic>
      <p:pic>
        <p:nvPicPr>
          <p:cNvPr id="189" name="Google Shape;189;g2ca321ca8bb_0_73"/>
          <p:cNvPicPr preferRelativeResize="0"/>
          <p:nvPr/>
        </p:nvPicPr>
        <p:blipFill rotWithShape="1">
          <a:blip r:embed="rId13">
            <a:alphaModFix/>
          </a:blip>
          <a:srcRect/>
          <a:stretch/>
        </p:blipFill>
        <p:spPr>
          <a:xfrm>
            <a:off x="9323250" y="3608962"/>
            <a:ext cx="1353075" cy="1353075"/>
          </a:xfrm>
          <a:prstGeom prst="rect">
            <a:avLst/>
          </a:prstGeom>
          <a:noFill/>
          <a:ln>
            <a:noFill/>
          </a:ln>
        </p:spPr>
      </p:pic>
      <p:sp>
        <p:nvSpPr>
          <p:cNvPr id="190" name="Google Shape;190;g2ca321ca8bb_0_73"/>
          <p:cNvSpPr/>
          <p:nvPr/>
        </p:nvSpPr>
        <p:spPr>
          <a:xfrm>
            <a:off x="1366396" y="4233691"/>
            <a:ext cx="5765574" cy="845458"/>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Often, jobs require a mix of automation and user tasks. Dispatcher Stratus can combine these into a single workflow to further streamline business processes.</a:t>
            </a:r>
            <a:br>
              <a:rPr lang="en-US" sz="1600" b="0" i="0" u="none" strike="noStrike" cap="none">
                <a:solidFill>
                  <a:schemeClr val="dk1"/>
                </a:solidFill>
                <a:latin typeface="Arial"/>
                <a:ea typeface="Arial"/>
                <a:cs typeface="Arial"/>
                <a:sym typeface="Arial"/>
              </a:rPr>
            </a:br>
            <a:br>
              <a:rPr lang="en-US" sz="1600" b="0" i="0" u="none" strike="noStrike" cap="none">
                <a:solidFill>
                  <a:schemeClr val="dk1"/>
                </a:solidFill>
                <a:latin typeface="Arial"/>
                <a:ea typeface="Arial"/>
                <a:cs typeface="Arial"/>
                <a:sym typeface="Arial"/>
              </a:rPr>
            </a:b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ca321ca8bb_0_0"/>
          <p:cNvSpPr txBox="1"/>
          <p:nvPr/>
        </p:nvSpPr>
        <p:spPr>
          <a:xfrm>
            <a:off x="352672" y="7886"/>
            <a:ext cx="8722800" cy="695700"/>
          </a:xfrm>
          <a:prstGeom prst="rect">
            <a:avLst/>
          </a:prstGeom>
          <a:noFill/>
          <a:ln>
            <a:noFill/>
          </a:ln>
        </p:spPr>
        <p:txBody>
          <a:bodyPr spcFirstLastPara="1" wrap="square" lIns="84800" tIns="42400" rIns="84800" bIns="424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Arial"/>
                <a:ea typeface="Arial"/>
                <a:cs typeface="Arial"/>
                <a:sym typeface="Arial"/>
              </a:rPr>
              <a:t>People-Based Workflow</a:t>
            </a:r>
            <a:endParaRPr sz="1400" b="1" i="0" u="none" strike="noStrike" cap="none">
              <a:solidFill>
                <a:srgbClr val="000000"/>
              </a:solidFill>
              <a:latin typeface="Arial"/>
              <a:ea typeface="Arial"/>
              <a:cs typeface="Arial"/>
              <a:sym typeface="Arial"/>
            </a:endParaRPr>
          </a:p>
        </p:txBody>
      </p:sp>
      <p:grpSp>
        <p:nvGrpSpPr>
          <p:cNvPr id="198" name="Google Shape;198;g2ca321ca8bb_0_0"/>
          <p:cNvGrpSpPr/>
          <p:nvPr/>
        </p:nvGrpSpPr>
        <p:grpSpPr>
          <a:xfrm>
            <a:off x="1362100" y="1260800"/>
            <a:ext cx="1255825" cy="1004100"/>
            <a:chOff x="1362100" y="1260800"/>
            <a:chExt cx="1255825" cy="1004100"/>
          </a:xfrm>
        </p:grpSpPr>
        <p:sp>
          <p:nvSpPr>
            <p:cNvPr id="199" name="Google Shape;199;g2ca321ca8bb_0_0"/>
            <p:cNvSpPr/>
            <p:nvPr/>
          </p:nvSpPr>
          <p:spPr>
            <a:xfrm>
              <a:off x="1362100" y="1260800"/>
              <a:ext cx="1103100" cy="1004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2ca321ca8bb_0_0"/>
            <p:cNvSpPr/>
            <p:nvPr/>
          </p:nvSpPr>
          <p:spPr>
            <a:xfrm>
              <a:off x="2169125" y="1358200"/>
              <a:ext cx="448800" cy="42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01" name="Google Shape;201;g2ca321ca8bb_0_0"/>
          <p:cNvPicPr preferRelativeResize="0"/>
          <p:nvPr/>
        </p:nvPicPr>
        <p:blipFill rotWithShape="1">
          <a:blip r:embed="rId3">
            <a:alphaModFix/>
          </a:blip>
          <a:srcRect/>
          <a:stretch/>
        </p:blipFill>
        <p:spPr>
          <a:xfrm>
            <a:off x="1008000" y="893815"/>
            <a:ext cx="1353075" cy="1353075"/>
          </a:xfrm>
          <a:prstGeom prst="rect">
            <a:avLst/>
          </a:prstGeom>
          <a:noFill/>
          <a:ln>
            <a:noFill/>
          </a:ln>
        </p:spPr>
      </p:pic>
      <p:sp>
        <p:nvSpPr>
          <p:cNvPr id="202" name="Google Shape;202;g2ca321ca8bb_0_0"/>
          <p:cNvSpPr/>
          <p:nvPr/>
        </p:nvSpPr>
        <p:spPr>
          <a:xfrm>
            <a:off x="132775" y="3549938"/>
            <a:ext cx="11387700" cy="2224800"/>
          </a:xfrm>
          <a:prstGeom prst="rect">
            <a:avLst/>
          </a:prstGeom>
          <a:solidFill>
            <a:srgbClr val="8E7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pic>
        <p:nvPicPr>
          <p:cNvPr id="203" name="Google Shape;203;g2ca321ca8bb_0_0"/>
          <p:cNvPicPr preferRelativeResize="0"/>
          <p:nvPr/>
        </p:nvPicPr>
        <p:blipFill rotWithShape="1">
          <a:blip r:embed="rId4">
            <a:alphaModFix/>
          </a:blip>
          <a:srcRect l="26444" t="15053" r="28340" b="8686"/>
          <a:stretch/>
        </p:blipFill>
        <p:spPr>
          <a:xfrm>
            <a:off x="352675" y="3425125"/>
            <a:ext cx="2608174" cy="2474450"/>
          </a:xfrm>
          <a:prstGeom prst="rect">
            <a:avLst/>
          </a:prstGeom>
          <a:noFill/>
          <a:ln>
            <a:noFill/>
          </a:ln>
          <a:effectLst>
            <a:outerShdw blurRad="57150" dist="19050" dir="5400000" algn="bl" rotWithShape="0">
              <a:srgbClr val="000000">
                <a:alpha val="49803"/>
              </a:srgbClr>
            </a:outerShdw>
          </a:effectLst>
        </p:spPr>
      </p:pic>
      <p:pic>
        <p:nvPicPr>
          <p:cNvPr id="204" name="Google Shape;204;g2ca321ca8bb_0_0"/>
          <p:cNvPicPr preferRelativeResize="0"/>
          <p:nvPr/>
        </p:nvPicPr>
        <p:blipFill rotWithShape="1">
          <a:blip r:embed="rId5">
            <a:alphaModFix/>
          </a:blip>
          <a:srcRect/>
          <a:stretch/>
        </p:blipFill>
        <p:spPr>
          <a:xfrm>
            <a:off x="442601" y="1210378"/>
            <a:ext cx="1116725" cy="1513471"/>
          </a:xfrm>
          <a:prstGeom prst="rect">
            <a:avLst/>
          </a:prstGeom>
          <a:noFill/>
          <a:ln>
            <a:noFill/>
          </a:ln>
        </p:spPr>
      </p:pic>
      <p:pic>
        <p:nvPicPr>
          <p:cNvPr id="205" name="Google Shape;205;g2ca321ca8bb_0_0"/>
          <p:cNvPicPr preferRelativeResize="0"/>
          <p:nvPr/>
        </p:nvPicPr>
        <p:blipFill rotWithShape="1">
          <a:blip r:embed="rId6">
            <a:alphaModFix/>
          </a:blip>
          <a:srcRect/>
          <a:stretch/>
        </p:blipFill>
        <p:spPr>
          <a:xfrm>
            <a:off x="4294850" y="855986"/>
            <a:ext cx="1428750" cy="1428750"/>
          </a:xfrm>
          <a:prstGeom prst="rect">
            <a:avLst/>
          </a:prstGeom>
          <a:noFill/>
          <a:ln>
            <a:noFill/>
          </a:ln>
        </p:spPr>
      </p:pic>
      <p:cxnSp>
        <p:nvCxnSpPr>
          <p:cNvPr id="206" name="Google Shape;206;g2ca321ca8bb_0_0"/>
          <p:cNvCxnSpPr>
            <a:stCxn id="201" idx="3"/>
            <a:endCxn id="205" idx="1"/>
          </p:cNvCxnSpPr>
          <p:nvPr/>
        </p:nvCxnSpPr>
        <p:spPr>
          <a:xfrm>
            <a:off x="2361075" y="1570353"/>
            <a:ext cx="1933800" cy="0"/>
          </a:xfrm>
          <a:prstGeom prst="straightConnector1">
            <a:avLst/>
          </a:prstGeom>
          <a:noFill/>
          <a:ln w="19050" cap="flat" cmpd="sng">
            <a:solidFill>
              <a:srgbClr val="1155CC"/>
            </a:solidFill>
            <a:prstDash val="solid"/>
            <a:round/>
            <a:headEnd type="none" w="sm" len="sm"/>
            <a:tailEnd type="triangle" w="med" len="med"/>
          </a:ln>
        </p:spPr>
      </p:cxnSp>
      <p:pic>
        <p:nvPicPr>
          <p:cNvPr id="207" name="Google Shape;207;g2ca321ca8bb_0_0"/>
          <p:cNvPicPr preferRelativeResize="0"/>
          <p:nvPr/>
        </p:nvPicPr>
        <p:blipFill rotWithShape="1">
          <a:blip r:embed="rId7">
            <a:alphaModFix/>
          </a:blip>
          <a:srcRect/>
          <a:stretch/>
        </p:blipFill>
        <p:spPr>
          <a:xfrm>
            <a:off x="6689722" y="2527300"/>
            <a:ext cx="1428750" cy="1428750"/>
          </a:xfrm>
          <a:prstGeom prst="rect">
            <a:avLst/>
          </a:prstGeom>
          <a:noFill/>
          <a:ln>
            <a:noFill/>
          </a:ln>
        </p:spPr>
      </p:pic>
      <p:cxnSp>
        <p:nvCxnSpPr>
          <p:cNvPr id="208" name="Google Shape;208;g2ca321ca8bb_0_0"/>
          <p:cNvCxnSpPr>
            <a:stCxn id="205" idx="3"/>
          </p:cNvCxnSpPr>
          <p:nvPr/>
        </p:nvCxnSpPr>
        <p:spPr>
          <a:xfrm>
            <a:off x="5723600" y="1570361"/>
            <a:ext cx="1239600" cy="1153500"/>
          </a:xfrm>
          <a:prstGeom prst="straightConnector1">
            <a:avLst/>
          </a:prstGeom>
          <a:noFill/>
          <a:ln w="19050" cap="flat" cmpd="sng">
            <a:solidFill>
              <a:srgbClr val="F9CB9C"/>
            </a:solidFill>
            <a:prstDash val="dash"/>
            <a:round/>
            <a:headEnd type="none" w="sm" len="sm"/>
            <a:tailEnd type="triangle" w="med" len="med"/>
          </a:ln>
        </p:spPr>
      </p:cxnSp>
      <p:pic>
        <p:nvPicPr>
          <p:cNvPr id="209" name="Google Shape;209;g2ca321ca8bb_0_0"/>
          <p:cNvPicPr preferRelativeResize="0"/>
          <p:nvPr/>
        </p:nvPicPr>
        <p:blipFill rotWithShape="1">
          <a:blip r:embed="rId8">
            <a:alphaModFix/>
          </a:blip>
          <a:srcRect/>
          <a:stretch/>
        </p:blipFill>
        <p:spPr>
          <a:xfrm>
            <a:off x="6106375" y="1915111"/>
            <a:ext cx="171450" cy="171450"/>
          </a:xfrm>
          <a:prstGeom prst="rect">
            <a:avLst/>
          </a:prstGeom>
          <a:noFill/>
          <a:ln>
            <a:noFill/>
          </a:ln>
        </p:spPr>
      </p:pic>
      <p:pic>
        <p:nvPicPr>
          <p:cNvPr id="210" name="Google Shape;210;g2ca321ca8bb_0_0"/>
          <p:cNvPicPr preferRelativeResize="0"/>
          <p:nvPr/>
        </p:nvPicPr>
        <p:blipFill rotWithShape="1">
          <a:blip r:embed="rId9">
            <a:alphaModFix/>
          </a:blip>
          <a:srcRect/>
          <a:stretch/>
        </p:blipFill>
        <p:spPr>
          <a:xfrm>
            <a:off x="9477672" y="1346400"/>
            <a:ext cx="1428750" cy="1428750"/>
          </a:xfrm>
          <a:prstGeom prst="rect">
            <a:avLst/>
          </a:prstGeom>
          <a:noFill/>
          <a:ln>
            <a:noFill/>
          </a:ln>
        </p:spPr>
      </p:pic>
      <p:cxnSp>
        <p:nvCxnSpPr>
          <p:cNvPr id="211" name="Google Shape;211;g2ca321ca8bb_0_0"/>
          <p:cNvCxnSpPr/>
          <p:nvPr/>
        </p:nvCxnSpPr>
        <p:spPr>
          <a:xfrm rot="10800000" flipH="1">
            <a:off x="8032275" y="2353975"/>
            <a:ext cx="1588500" cy="739500"/>
          </a:xfrm>
          <a:prstGeom prst="straightConnector1">
            <a:avLst/>
          </a:prstGeom>
          <a:noFill/>
          <a:ln w="19050" cap="flat" cmpd="sng">
            <a:solidFill>
              <a:srgbClr val="F9CB9C"/>
            </a:solidFill>
            <a:prstDash val="dash"/>
            <a:round/>
            <a:headEnd type="none" w="sm" len="sm"/>
            <a:tailEnd type="triangle" w="med" len="med"/>
          </a:ln>
        </p:spPr>
      </p:cxnSp>
      <p:pic>
        <p:nvPicPr>
          <p:cNvPr id="212" name="Google Shape;212;g2ca321ca8bb_0_0"/>
          <p:cNvPicPr preferRelativeResize="0"/>
          <p:nvPr/>
        </p:nvPicPr>
        <p:blipFill rotWithShape="1">
          <a:blip r:embed="rId10">
            <a:alphaModFix/>
          </a:blip>
          <a:srcRect/>
          <a:stretch/>
        </p:blipFill>
        <p:spPr>
          <a:xfrm>
            <a:off x="7498538" y="2916637"/>
            <a:ext cx="1353075" cy="1353075"/>
          </a:xfrm>
          <a:prstGeom prst="rect">
            <a:avLst/>
          </a:prstGeom>
          <a:noFill/>
          <a:ln>
            <a:noFill/>
          </a:ln>
        </p:spPr>
      </p:pic>
      <p:pic>
        <p:nvPicPr>
          <p:cNvPr id="213" name="Google Shape;213;g2ca321ca8bb_0_0"/>
          <p:cNvPicPr preferRelativeResize="0"/>
          <p:nvPr/>
        </p:nvPicPr>
        <p:blipFill rotWithShape="1">
          <a:blip r:embed="rId8">
            <a:alphaModFix/>
          </a:blip>
          <a:srcRect/>
          <a:stretch/>
        </p:blipFill>
        <p:spPr>
          <a:xfrm>
            <a:off x="8851625" y="2565136"/>
            <a:ext cx="171450" cy="171450"/>
          </a:xfrm>
          <a:prstGeom prst="rect">
            <a:avLst/>
          </a:prstGeom>
          <a:noFill/>
          <a:ln>
            <a:noFill/>
          </a:ln>
        </p:spPr>
      </p:pic>
      <p:pic>
        <p:nvPicPr>
          <p:cNvPr id="214" name="Google Shape;214;g2ca321ca8bb_0_0"/>
          <p:cNvPicPr preferRelativeResize="0"/>
          <p:nvPr/>
        </p:nvPicPr>
        <p:blipFill rotWithShape="1">
          <a:blip r:embed="rId11">
            <a:alphaModFix/>
          </a:blip>
          <a:srcRect/>
          <a:stretch/>
        </p:blipFill>
        <p:spPr>
          <a:xfrm>
            <a:off x="10167388" y="2047187"/>
            <a:ext cx="1353075" cy="1353075"/>
          </a:xfrm>
          <a:prstGeom prst="rect">
            <a:avLst/>
          </a:prstGeom>
          <a:noFill/>
          <a:ln>
            <a:noFill/>
          </a:ln>
        </p:spPr>
      </p:pic>
      <p:pic>
        <p:nvPicPr>
          <p:cNvPr id="215" name="Google Shape;215;g2ca321ca8bb_0_0"/>
          <p:cNvPicPr preferRelativeResize="0"/>
          <p:nvPr/>
        </p:nvPicPr>
        <p:blipFill rotWithShape="1">
          <a:blip r:embed="rId12">
            <a:alphaModFix/>
          </a:blip>
          <a:srcRect/>
          <a:stretch/>
        </p:blipFill>
        <p:spPr>
          <a:xfrm>
            <a:off x="3685613" y="1615937"/>
            <a:ext cx="1353075" cy="1353075"/>
          </a:xfrm>
          <a:prstGeom prst="rect">
            <a:avLst/>
          </a:prstGeom>
          <a:noFill/>
          <a:ln>
            <a:noFill/>
          </a:ln>
        </p:spPr>
      </p:pic>
      <p:sp>
        <p:nvSpPr>
          <p:cNvPr id="216" name="Google Shape;216;g2ca321ca8bb_0_0"/>
          <p:cNvSpPr/>
          <p:nvPr/>
        </p:nvSpPr>
        <p:spPr>
          <a:xfrm>
            <a:off x="4036429" y="4396816"/>
            <a:ext cx="5987938" cy="1223759"/>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Tasks and instructions for each user are sent to each step of the job. Whether sent to a group leader, individual, or picked from a queue, each user has access to attachments, notes, and forms to complete the job.</a:t>
            </a:r>
            <a:br>
              <a:rPr lang="en-US" sz="1600" b="0" i="0" u="none" strike="noStrike" cap="none" dirty="0">
                <a:latin typeface="Arial"/>
                <a:ea typeface="Arial"/>
                <a:cs typeface="Arial"/>
              </a:rPr>
            </a:br>
            <a:br>
              <a:rPr lang="en-US" sz="1600" b="0" i="0" u="none" strike="noStrike" cap="none" dirty="0">
                <a:latin typeface="Arial"/>
                <a:ea typeface="Arial"/>
                <a:cs typeface="Arial"/>
              </a:rPr>
            </a:br>
            <a:endParaRPr lang="en-US" sz="1600" b="0" i="0" u="none" strike="noStrike" cap="none">
              <a:solidFill>
                <a:schemeClr val="dk1"/>
              </a:solidFill>
              <a:latin typeface="Arial"/>
              <a:ea typeface="Arial"/>
              <a:cs typeface="Arial"/>
            </a:endParaRPr>
          </a:p>
        </p:txBody>
      </p:sp>
      <p:sp>
        <p:nvSpPr>
          <p:cNvPr id="217" name="Google Shape;217;g2ca321ca8bb_0_0"/>
          <p:cNvSpPr/>
          <p:nvPr/>
        </p:nvSpPr>
        <p:spPr>
          <a:xfrm>
            <a:off x="6326268" y="509894"/>
            <a:ext cx="3158899" cy="111101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u="sng" dirty="0">
                <a:solidFill>
                  <a:schemeClr val="lt1"/>
                </a:solidFill>
              </a:rPr>
              <a:t>Use Cases:</a:t>
            </a:r>
            <a:endParaRPr sz="1600" b="1" u="sng" dirty="0">
              <a:solidFill>
                <a:schemeClr val="lt1"/>
              </a:solidFill>
            </a:endParaRPr>
          </a:p>
          <a:p>
            <a:pPr marL="457200" marR="0" lvl="0" indent="-330200" rtl="0">
              <a:lnSpc>
                <a:spcPct val="100000"/>
              </a:lnSpc>
              <a:spcBef>
                <a:spcPts val="0"/>
              </a:spcBef>
              <a:spcAft>
                <a:spcPts val="0"/>
              </a:spcAft>
              <a:buClr>
                <a:schemeClr val="lt1"/>
              </a:buClr>
              <a:buSzPts val="1600"/>
              <a:buChar char="●"/>
            </a:pPr>
            <a:r>
              <a:rPr lang="en-US" sz="1600">
                <a:solidFill>
                  <a:schemeClr val="lt1"/>
                </a:solidFill>
              </a:rPr>
              <a:t>Reviews &amp; Approvals</a:t>
            </a:r>
            <a:endParaRPr sz="1600">
              <a:solidFill>
                <a:schemeClr val="lt1"/>
              </a:solidFill>
            </a:endParaRPr>
          </a:p>
          <a:p>
            <a:pPr marL="457200" marR="0" lvl="0" indent="-330200" rtl="0">
              <a:lnSpc>
                <a:spcPct val="100000"/>
              </a:lnSpc>
              <a:spcBef>
                <a:spcPts val="0"/>
              </a:spcBef>
              <a:spcAft>
                <a:spcPts val="0"/>
              </a:spcAft>
              <a:buClr>
                <a:schemeClr val="lt1"/>
              </a:buClr>
              <a:buSzPts val="1600"/>
              <a:buChar char="●"/>
            </a:pPr>
            <a:r>
              <a:rPr lang="en-US" sz="1600">
                <a:solidFill>
                  <a:schemeClr val="lt1"/>
                </a:solidFill>
              </a:rPr>
              <a:t>Human Resources</a:t>
            </a:r>
            <a:endParaRPr sz="1600">
              <a:solidFill>
                <a:schemeClr val="lt1"/>
              </a:solidFill>
            </a:endParaRPr>
          </a:p>
          <a:p>
            <a:pPr marL="457200" marR="0" lvl="0" indent="-330200" rtl="0">
              <a:lnSpc>
                <a:spcPct val="100000"/>
              </a:lnSpc>
              <a:spcBef>
                <a:spcPts val="0"/>
              </a:spcBef>
              <a:spcAft>
                <a:spcPts val="0"/>
              </a:spcAft>
              <a:buClr>
                <a:schemeClr val="lt1"/>
              </a:buClr>
              <a:buSzPts val="1600"/>
              <a:buChar char="●"/>
            </a:pPr>
            <a:r>
              <a:rPr lang="en-US" sz="1600">
                <a:solidFill>
                  <a:schemeClr val="lt1"/>
                </a:solidFill>
              </a:rPr>
              <a:t>Vacation or IT Requests</a:t>
            </a:r>
            <a:endParaRPr sz="1600" b="1" u="sng">
              <a:solidFill>
                <a:schemeClr val="lt1"/>
              </a:solidFill>
            </a:endParaRPr>
          </a:p>
        </p:txBody>
      </p:sp>
    </p:spTree>
  </p:cSld>
  <p:clrMapOvr>
    <a:masterClrMapping/>
  </p:clrMapOvr>
</p:sld>
</file>

<file path=ppt/theme/theme1.xml><?xml version="1.0" encoding="utf-8"?>
<a:theme xmlns:a="http://schemas.openxmlformats.org/drawingml/2006/main" name="BT-Brand-Theme_ver1">
  <a:themeElements>
    <a:clrScheme name="KM_BT-framework-colour-palette">
      <a:dk1>
        <a:srgbClr val="000000"/>
      </a:dk1>
      <a:lt1>
        <a:srgbClr val="FFFFFF"/>
      </a:lt1>
      <a:dk2>
        <a:srgbClr val="BEE2DD"/>
      </a:dk2>
      <a:lt2>
        <a:srgbClr val="C1E5F4"/>
      </a:lt2>
      <a:accent1>
        <a:srgbClr val="0066CC"/>
      </a:accent1>
      <a:accent2>
        <a:srgbClr val="E5E3DF"/>
      </a:accent2>
      <a:accent3>
        <a:srgbClr val="009EB7"/>
      </a:accent3>
      <a:accent4>
        <a:srgbClr val="CEA100"/>
      </a:accent4>
      <a:accent5>
        <a:srgbClr val="C0167B"/>
      </a:accent5>
      <a:accent6>
        <a:srgbClr val="826FB0"/>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27</Slides>
  <Notes>27</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BT-Brand-Theme_ver1</vt:lpstr>
      <vt:lpstr>PowerPoint Presentation</vt:lpstr>
      <vt:lpstr>PowerPoint Presentation</vt:lpstr>
      <vt:lpstr>PowerPoint Presentation</vt:lpstr>
      <vt:lpstr>Dispatcher Stratus</vt:lpstr>
      <vt:lpstr>PowerPoint Presentation</vt:lpstr>
      <vt:lpstr>PowerPoint Presentation</vt:lpstr>
      <vt:lpstr>PowerPoint Presentation</vt:lpstr>
      <vt:lpstr>PowerPoint Presentation</vt:lpstr>
      <vt:lpstr>PowerPoint Presentation</vt:lpstr>
      <vt:lpstr>PowerPoint Presentation</vt:lpstr>
      <vt:lpstr>Key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Dispatcher Stratus Licensing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TOMOKO KUWABARA</dc:creator>
  <cp:revision>403</cp:revision>
  <dcterms:created xsi:type="dcterms:W3CDTF">2019-04-22T06:37:34Z</dcterms:created>
  <dcterms:modified xsi:type="dcterms:W3CDTF">2025-07-25T19:16:01Z</dcterms:modified>
</cp:coreProperties>
</file>